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7" r:id="rId2"/>
    <p:sldId id="273" r:id="rId3"/>
    <p:sldId id="258" r:id="rId4"/>
    <p:sldId id="274" r:id="rId5"/>
    <p:sldId id="275" r:id="rId6"/>
    <p:sldId id="259" r:id="rId7"/>
    <p:sldId id="260" r:id="rId8"/>
    <p:sldId id="276"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08"/>
    <p:restoredTop sz="89221"/>
  </p:normalViewPr>
  <p:slideViewPr>
    <p:cSldViewPr snapToGrid="0" snapToObjects="1">
      <p:cViewPr>
        <p:scale>
          <a:sx n="53" d="100"/>
          <a:sy n="53" d="100"/>
        </p:scale>
        <p:origin x="2208"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2ECC2-928B-1249-8C9C-C39901D312C4}" type="datetimeFigureOut">
              <a:rPr lang="en-US" smtClean="0"/>
              <a:t>2/21/16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001E59-DB70-014C-8A05-11B8038488A8}" type="slidenum">
              <a:rPr lang="en-US" smtClean="0"/>
              <a:t>‹#›</a:t>
            </a:fld>
            <a:endParaRPr lang="en-US"/>
          </a:p>
        </p:txBody>
      </p:sp>
    </p:spTree>
    <p:extLst>
      <p:ext uri="{BB962C8B-B14F-4D97-AF65-F5344CB8AC3E}">
        <p14:creationId xmlns:p14="http://schemas.microsoft.com/office/powerpoint/2010/main" val="1114758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Discover the Word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There are two basic reasons why we need to discover the Word...</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1. To find the Living Word</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 To get a personal message from God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E001E59-DB70-014C-8A05-11B8038488A8}" type="slidenum">
              <a:rPr lang="en-US" smtClean="0"/>
              <a:t>1</a:t>
            </a:fld>
            <a:endParaRPr lang="en-US"/>
          </a:p>
        </p:txBody>
      </p:sp>
    </p:spTree>
    <p:extLst>
      <p:ext uri="{BB962C8B-B14F-4D97-AF65-F5344CB8AC3E}">
        <p14:creationId xmlns:p14="http://schemas.microsoft.com/office/powerpoint/2010/main" val="1096974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b="1" u="none" strike="noStrike" kern="1200" dirty="0" smtClean="0">
                <a:solidFill>
                  <a:schemeClr val="tx1"/>
                </a:solidFill>
                <a:effectLst/>
                <a:latin typeface="+mn-lt"/>
                <a:ea typeface="+mn-ea"/>
                <a:cs typeface="+mn-cs"/>
              </a:rPr>
              <a:t>Think about what you have read.</a:t>
            </a:r>
            <a:r>
              <a:rPr lang="en-US" sz="1200" u="none" strike="noStrike" kern="1200" dirty="0" smtClean="0">
                <a:solidFill>
                  <a:schemeClr val="tx1"/>
                </a:solidFill>
                <a:effectLst/>
                <a:latin typeface="+mn-lt"/>
                <a:ea typeface="+mn-ea"/>
                <a:cs typeface="+mn-cs"/>
              </a:rPr>
              <a:t> </a:t>
            </a:r>
          </a:p>
          <a:p>
            <a:pPr lvl="0" fontAlgn="base"/>
            <a:endParaRPr lang="en-US" sz="1200" u="none" strike="noStrike"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Try to answer the following questions:  </a:t>
            </a:r>
          </a:p>
          <a:p>
            <a:pPr lvl="0" fontAlgn="base"/>
            <a:endParaRPr lang="en-US" sz="1200" u="none" strike="noStrike" kern="1200" dirty="0" smtClean="0">
              <a:solidFill>
                <a:schemeClr val="tx1"/>
              </a:solidFill>
              <a:effectLst/>
              <a:latin typeface="+mn-lt"/>
              <a:ea typeface="+mn-ea"/>
              <a:cs typeface="+mn-cs"/>
            </a:endParaRPr>
          </a:p>
          <a:p>
            <a:pPr marL="171450" indent="-171450">
              <a:buFont typeface="Arial" charset="0"/>
              <a:buChar char="•"/>
            </a:pPr>
            <a:r>
              <a:rPr lang="en-US" sz="1200" kern="1200" dirty="0" smtClean="0">
                <a:solidFill>
                  <a:schemeClr val="tx1"/>
                </a:solidFill>
                <a:effectLst/>
                <a:latin typeface="+mn-lt"/>
                <a:ea typeface="+mn-ea"/>
                <a:cs typeface="+mn-cs"/>
              </a:rPr>
              <a:t>What lesson does this passage have for me?  </a:t>
            </a:r>
          </a:p>
          <a:p>
            <a:pPr marL="171450" indent="-171450">
              <a:buFont typeface="Arial" charset="0"/>
              <a:buChar char="•"/>
            </a:pPr>
            <a:r>
              <a:rPr lang="en-US" sz="1200" kern="1200" dirty="0" smtClean="0">
                <a:solidFill>
                  <a:schemeClr val="tx1"/>
                </a:solidFill>
                <a:effectLst/>
                <a:latin typeface="+mn-lt"/>
                <a:ea typeface="+mn-ea"/>
                <a:cs typeface="+mn-cs"/>
              </a:rPr>
              <a:t>How can I apply it to my own situation?  </a:t>
            </a:r>
          </a:p>
          <a:p>
            <a:pPr marL="171450" indent="-171450">
              <a:buFont typeface="Arial" charset="0"/>
              <a:buChar char="•"/>
            </a:pPr>
            <a:r>
              <a:rPr lang="en-US" sz="1200" kern="1200" dirty="0" smtClean="0">
                <a:solidFill>
                  <a:schemeClr val="tx1"/>
                </a:solidFill>
                <a:effectLst/>
                <a:latin typeface="+mn-lt"/>
                <a:ea typeface="+mn-ea"/>
                <a:cs typeface="+mn-cs"/>
              </a:rPr>
              <a:t>What is God saying to me here?</a:t>
            </a:r>
          </a:p>
          <a:p>
            <a:pPr marL="0" indent="0">
              <a:buFont typeface="Arial" charset="0"/>
              <a:buNone/>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absolutely amazing how the Lord is able to speak to my situation, regardless of where in the Bible I happen to be reading at the moment. </a:t>
            </a:r>
            <a:r>
              <a:rPr lang="en-US" sz="1200" b="1" i="1" kern="1200" dirty="0" smtClean="0">
                <a:solidFill>
                  <a:schemeClr val="tx1"/>
                </a:solidFill>
                <a:effectLst/>
                <a:latin typeface="+mn-lt"/>
                <a:ea typeface="+mn-ea"/>
                <a:cs typeface="+mn-cs"/>
              </a:rPr>
              <a:t>(Give a personal experience, or tell the one that follows.)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Once when Dorothy Watts was feeling downcast because of problems in her life and in the lives of her children, she was lifted from despair by the words of Isaiah 49:16 (NIV), "See, I have engraved you on the palms of my hands."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She laid her left hand on the journal page for that day and traced around her fingers.  On the palm of the hand she wrote her name and the names of her three children.  Below it she wrote, "God's tattoo of love!  Praise the Lord!"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That experience put her on a spiritual "high" for several days. She still feels greatly loved as she recalls the personal message she received that morning long ago.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001E59-DB70-014C-8A05-11B8038488A8}" type="slidenum">
              <a:rPr lang="en-US" smtClean="0"/>
              <a:t>12</a:t>
            </a:fld>
            <a:endParaRPr lang="en-US"/>
          </a:p>
        </p:txBody>
      </p:sp>
    </p:spTree>
    <p:extLst>
      <p:ext uri="{BB962C8B-B14F-4D97-AF65-F5344CB8AC3E}">
        <p14:creationId xmlns:p14="http://schemas.microsoft.com/office/powerpoint/2010/main" val="2053342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b="1" u="none" strike="noStrike" kern="1200" dirty="0" smtClean="0">
                <a:solidFill>
                  <a:schemeClr val="tx1"/>
                </a:solidFill>
                <a:effectLst/>
                <a:latin typeface="+mn-lt"/>
                <a:ea typeface="+mn-ea"/>
                <a:cs typeface="+mn-cs"/>
              </a:rPr>
              <a:t>4. Pick out a key phrase or verse.</a:t>
            </a:r>
            <a:r>
              <a:rPr lang="en-US" sz="1200" u="none" strike="noStrike" kern="1200" dirty="0" smtClean="0">
                <a:solidFill>
                  <a:schemeClr val="tx1"/>
                </a:solidFill>
                <a:effectLst/>
                <a:latin typeface="+mn-lt"/>
                <a:ea typeface="+mn-ea"/>
                <a:cs typeface="+mn-cs"/>
              </a:rPr>
              <a:t> As you read the passage, what verse seems to stand out?  Read it again, underlining the part that seems to apply to you.  Is it a promise or a command? I've found it meaningful to underline promises in red and commands in green.</a:t>
            </a:r>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001E59-DB70-014C-8A05-11B8038488A8}" type="slidenum">
              <a:rPr lang="en-US" smtClean="0"/>
              <a:t>13</a:t>
            </a:fld>
            <a:endParaRPr lang="en-US"/>
          </a:p>
        </p:txBody>
      </p:sp>
    </p:spTree>
    <p:extLst>
      <p:ext uri="{BB962C8B-B14F-4D97-AF65-F5344CB8AC3E}">
        <p14:creationId xmlns:p14="http://schemas.microsoft.com/office/powerpoint/2010/main" val="1403434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Ellen White advises, "We should take one verse, and concentrate the mind on the task of ascertaining the thought which God has put in that verse for us.  We should dwell upon the thought until it becomes our own, and we know 'what </a:t>
            </a:r>
            <a:r>
              <a:rPr lang="en-US" sz="1200" b="1" kern="1200" dirty="0" err="1" smtClean="0">
                <a:solidFill>
                  <a:schemeClr val="tx1"/>
                </a:solidFill>
                <a:effectLst/>
                <a:latin typeface="+mn-lt"/>
                <a:ea typeface="+mn-ea"/>
                <a:cs typeface="+mn-cs"/>
              </a:rPr>
              <a:t>saith</a:t>
            </a:r>
            <a:r>
              <a:rPr lang="en-US" sz="1200" b="1" kern="1200" dirty="0" smtClean="0">
                <a:solidFill>
                  <a:schemeClr val="tx1"/>
                </a:solidFill>
                <a:effectLst/>
                <a:latin typeface="+mn-lt"/>
                <a:ea typeface="+mn-ea"/>
                <a:cs typeface="+mn-cs"/>
              </a:rPr>
              <a:t> the Lord.'"</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001E59-DB70-014C-8A05-11B8038488A8}" type="slidenum">
              <a:rPr lang="en-US" smtClean="0"/>
              <a:t>14</a:t>
            </a:fld>
            <a:endParaRPr lang="en-US"/>
          </a:p>
        </p:txBody>
      </p:sp>
    </p:spTree>
    <p:extLst>
      <p:ext uri="{BB962C8B-B14F-4D97-AF65-F5344CB8AC3E}">
        <p14:creationId xmlns:p14="http://schemas.microsoft.com/office/powerpoint/2010/main" val="61603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b="1" u="none" strike="noStrike" kern="1200" dirty="0" smtClean="0">
                <a:solidFill>
                  <a:schemeClr val="tx1"/>
                </a:solidFill>
                <a:effectLst/>
                <a:latin typeface="+mn-lt"/>
                <a:ea typeface="+mn-ea"/>
                <a:cs typeface="+mn-cs"/>
              </a:rPr>
              <a:t>5. Write the message down. </a:t>
            </a:r>
            <a:r>
              <a:rPr lang="en-US" sz="1200" u="none" strike="noStrike" kern="1200" dirty="0" smtClean="0">
                <a:solidFill>
                  <a:schemeClr val="tx1"/>
                </a:solidFill>
                <a:effectLst/>
                <a:latin typeface="+mn-lt"/>
                <a:ea typeface="+mn-ea"/>
                <a:cs typeface="+mn-cs"/>
              </a:rPr>
              <a:t> Keep a notebook of the messages God gives you each day from His Word, or write out the messages on cards.  File them in order according to the place they are found in the Bible.  In due time you will have your own personal commentary on the Bible.	</a:t>
            </a:r>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001E59-DB70-014C-8A05-11B8038488A8}" type="slidenum">
              <a:rPr lang="en-US" smtClean="0"/>
              <a:t>15</a:t>
            </a:fld>
            <a:endParaRPr lang="en-US"/>
          </a:p>
        </p:txBody>
      </p:sp>
    </p:spTree>
    <p:extLst>
      <p:ext uri="{BB962C8B-B14F-4D97-AF65-F5344CB8AC3E}">
        <p14:creationId xmlns:p14="http://schemas.microsoft.com/office/powerpoint/2010/main" val="639589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b="1" u="none" strike="noStrike" kern="1200" dirty="0" smtClean="0">
                <a:solidFill>
                  <a:schemeClr val="tx1"/>
                </a:solidFill>
                <a:effectLst/>
                <a:latin typeface="+mn-lt"/>
                <a:ea typeface="+mn-ea"/>
                <a:cs typeface="+mn-cs"/>
              </a:rPr>
              <a:t>6. Paraphrase.</a:t>
            </a:r>
            <a:r>
              <a:rPr lang="en-US" sz="1200" u="none" strike="noStrike" kern="1200" dirty="0" smtClean="0">
                <a:solidFill>
                  <a:schemeClr val="tx1"/>
                </a:solidFill>
                <a:effectLst/>
                <a:latin typeface="+mn-lt"/>
                <a:ea typeface="+mn-ea"/>
                <a:cs typeface="+mn-cs"/>
              </a:rPr>
              <a:t> Ellen White gives an example of paraphrasing Scripture.  "In His promises and warnings, Jesus means me.  'God so loved the world, that He gave His only-begotten Son, that </a:t>
            </a:r>
            <a:r>
              <a:rPr lang="en-US" sz="1200" i="1" u="none" strike="noStrike" kern="1200" dirty="0" smtClean="0">
                <a:solidFill>
                  <a:schemeClr val="tx1"/>
                </a:solidFill>
                <a:effectLst/>
                <a:latin typeface="+mn-lt"/>
                <a:ea typeface="+mn-ea"/>
                <a:cs typeface="+mn-cs"/>
              </a:rPr>
              <a:t>I</a:t>
            </a:r>
            <a:r>
              <a:rPr lang="en-US" sz="1200" u="none" strike="noStrike" kern="1200" dirty="0" smtClean="0">
                <a:solidFill>
                  <a:schemeClr val="tx1"/>
                </a:solidFill>
                <a:effectLst/>
                <a:latin typeface="+mn-lt"/>
                <a:ea typeface="+mn-ea"/>
                <a:cs typeface="+mn-cs"/>
              </a:rPr>
              <a:t> believing in Him, might not perish, but have everlasting life.' The experiences related in God's word are to be </a:t>
            </a:r>
            <a:r>
              <a:rPr lang="en-US" sz="1200" i="1" u="none" strike="noStrike" kern="1200" dirty="0" smtClean="0">
                <a:solidFill>
                  <a:schemeClr val="tx1"/>
                </a:solidFill>
                <a:effectLst/>
                <a:latin typeface="+mn-lt"/>
                <a:ea typeface="+mn-ea"/>
                <a:cs typeface="+mn-cs"/>
              </a:rPr>
              <a:t>my</a:t>
            </a:r>
            <a:r>
              <a:rPr lang="en-US" sz="1200" u="none" strike="noStrike" kern="1200" dirty="0" smtClean="0">
                <a:solidFill>
                  <a:schemeClr val="tx1"/>
                </a:solidFill>
                <a:effectLst/>
                <a:latin typeface="+mn-lt"/>
                <a:ea typeface="+mn-ea"/>
                <a:cs typeface="+mn-cs"/>
              </a:rPr>
              <a:t> experiences.  Prayer and promise, precept and warning, are mine."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find it helpful to write my own paraphrase of a passage so that it applies to my current situation and me.  I put my name into the verse as though God were speaking the words directly to me!  </a:t>
            </a:r>
            <a:r>
              <a:rPr lang="en-US" sz="1200" b="1" i="1" kern="1200" dirty="0" smtClean="0">
                <a:solidFill>
                  <a:schemeClr val="tx1"/>
                </a:solidFill>
                <a:effectLst/>
                <a:latin typeface="+mn-lt"/>
                <a:ea typeface="+mn-ea"/>
                <a:cs typeface="+mn-cs"/>
              </a:rPr>
              <a:t>(Share a personal experience of paraphrasing scripture, putting in your own name.  Or share the story below.)</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One morning began all wrong. Dorothy Watts had a long list of "to-do" items, but the car was being repaired and she had no wheels. She was frustrated and out of sorts before she was even dressed.  In her journal she outlined her frustrations for the Lord.  While she was still complaining about the impossibility of her situation, the Lord brought to mind Isaiah 26:3, "Thou wilt keep (her) in perfect peace whose mind is stayed on Thee, because (she) </a:t>
            </a:r>
            <a:r>
              <a:rPr lang="en-US" sz="1200" kern="1200" dirty="0" err="1" smtClean="0">
                <a:solidFill>
                  <a:schemeClr val="tx1"/>
                </a:solidFill>
                <a:effectLst/>
                <a:latin typeface="+mn-lt"/>
                <a:ea typeface="+mn-ea"/>
                <a:cs typeface="+mn-cs"/>
              </a:rPr>
              <a:t>trusteth</a:t>
            </a:r>
            <a:r>
              <a:rPr lang="en-US" sz="1200" kern="1200" dirty="0" smtClean="0">
                <a:solidFill>
                  <a:schemeClr val="tx1"/>
                </a:solidFill>
                <a:effectLst/>
                <a:latin typeface="+mn-lt"/>
                <a:ea typeface="+mn-ea"/>
                <a:cs typeface="+mn-cs"/>
              </a:rPr>
              <a:t> in Thee."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She wrote this paraphrase, "Fix your mind, focus your thoughts on me, Dorothy, for I am the source of perfect peace in your life today.  It doesn't matter what comes your way to frustrate (such as not having your car when you need it). If you'll only turn to Me, I will speak peace to your heart and calm your spirit and keep it calm all day."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"Yes, Lord, I want You to do that for me," Dorothy poured out her soul on the paper.  "Do it for me, please!"  And of course He did!</a:t>
            </a:r>
          </a:p>
          <a:p>
            <a:endParaRPr lang="en-US" dirty="0"/>
          </a:p>
        </p:txBody>
      </p:sp>
      <p:sp>
        <p:nvSpPr>
          <p:cNvPr id="4" name="Slide Number Placeholder 3"/>
          <p:cNvSpPr>
            <a:spLocks noGrp="1"/>
          </p:cNvSpPr>
          <p:nvPr>
            <p:ph type="sldNum" sz="quarter" idx="10"/>
          </p:nvPr>
        </p:nvSpPr>
        <p:spPr/>
        <p:txBody>
          <a:bodyPr/>
          <a:lstStyle/>
          <a:p>
            <a:fld id="{1E001E59-DB70-014C-8A05-11B8038488A8}" type="slidenum">
              <a:rPr lang="en-US" smtClean="0"/>
              <a:t>16</a:t>
            </a:fld>
            <a:endParaRPr lang="en-US"/>
          </a:p>
        </p:txBody>
      </p:sp>
    </p:spTree>
    <p:extLst>
      <p:ext uri="{BB962C8B-B14F-4D97-AF65-F5344CB8AC3E}">
        <p14:creationId xmlns:p14="http://schemas.microsoft.com/office/powerpoint/2010/main" val="668281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Michelle's Message</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Michelle's experience illustrates how personal God's Word can be. It was during a dark chapter of Michelle's life. She was in the hospital receiving treatment for an eating disorder.  For months she had starved herself, having no desire to eat.  Isolated now in her hospital room, she wondered if God cared about her problem.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Seeking answers, Michelle opened the only book she was allowed to have, her Bible.  She began reading in the Psalms.  Hour after hour she read, not sure what she was looking for, but longing for God to reveal Himself to her.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Then she came to Psalm 107 and felt deeply stirred as she read verses 18-20:  "Their soul </a:t>
            </a:r>
            <a:r>
              <a:rPr lang="en-US" sz="1200" kern="1200" dirty="0" err="1" smtClean="0">
                <a:solidFill>
                  <a:schemeClr val="tx1"/>
                </a:solidFill>
                <a:effectLst/>
                <a:latin typeface="+mn-lt"/>
                <a:ea typeface="+mn-ea"/>
                <a:cs typeface="+mn-cs"/>
              </a:rPr>
              <a:t>abhorreth</a:t>
            </a:r>
            <a:r>
              <a:rPr lang="en-US" sz="1200" kern="1200" dirty="0" smtClean="0">
                <a:solidFill>
                  <a:schemeClr val="tx1"/>
                </a:solidFill>
                <a:effectLst/>
                <a:latin typeface="+mn-lt"/>
                <a:ea typeface="+mn-ea"/>
                <a:cs typeface="+mn-cs"/>
              </a:rPr>
              <a:t> all manner of meat..."  That's exactly how she had felt for months! "And they draw near unto the gates of death..." Her doctor had explained how near death she had been. "Then they cry unto the Lord in their trouble, and he </a:t>
            </a:r>
            <a:r>
              <a:rPr lang="en-US" sz="1200" kern="1200" dirty="0" err="1" smtClean="0">
                <a:solidFill>
                  <a:schemeClr val="tx1"/>
                </a:solidFill>
                <a:effectLst/>
                <a:latin typeface="+mn-lt"/>
                <a:ea typeface="+mn-ea"/>
                <a:cs typeface="+mn-cs"/>
              </a:rPr>
              <a:t>saveth</a:t>
            </a:r>
            <a:r>
              <a:rPr lang="en-US" sz="1200" kern="1200" dirty="0" smtClean="0">
                <a:solidFill>
                  <a:schemeClr val="tx1"/>
                </a:solidFill>
                <a:effectLst/>
                <a:latin typeface="+mn-lt"/>
                <a:ea typeface="+mn-ea"/>
                <a:cs typeface="+mn-cs"/>
              </a:rPr>
              <a:t> them out of their distresses...." Her heart beat faster as she read on.  Perhaps God would save her, too.  "He sent his word, and healed them, and delivered them from their destructions."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God put those verses there for me,</a:t>
            </a:r>
            <a:r>
              <a:rPr lang="en-US" sz="1200" kern="1200" dirty="0" smtClean="0">
                <a:solidFill>
                  <a:schemeClr val="tx1"/>
                </a:solidFill>
                <a:effectLst/>
                <a:latin typeface="+mn-lt"/>
                <a:ea typeface="+mn-ea"/>
                <a:cs typeface="+mn-cs"/>
              </a:rPr>
              <a:t> Michelle thought. </a:t>
            </a:r>
            <a:r>
              <a:rPr lang="en-US" sz="1200" i="1" kern="1200" dirty="0" smtClean="0">
                <a:solidFill>
                  <a:schemeClr val="tx1"/>
                </a:solidFill>
                <a:effectLst/>
                <a:latin typeface="+mn-lt"/>
                <a:ea typeface="+mn-ea"/>
                <a:cs typeface="+mn-cs"/>
              </a:rPr>
              <a:t>This is His message of love just for me!</a:t>
            </a:r>
            <a:r>
              <a:rPr lang="en-US" sz="1200" kern="1200" dirty="0" smtClean="0">
                <a:solidFill>
                  <a:schemeClr val="tx1"/>
                </a:solidFill>
                <a:effectLst/>
                <a:latin typeface="+mn-lt"/>
                <a:ea typeface="+mn-ea"/>
                <a:cs typeface="+mn-cs"/>
              </a:rPr>
              <a:t>  Although this happened many years ago, Michelle still treasures that personal word from God.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001E59-DB70-014C-8A05-11B8038488A8}" type="slidenum">
              <a:rPr lang="en-US" smtClean="0"/>
              <a:t>17</a:t>
            </a:fld>
            <a:endParaRPr lang="en-US"/>
          </a:p>
        </p:txBody>
      </p:sp>
    </p:spTree>
    <p:extLst>
      <p:ext uri="{BB962C8B-B14F-4D97-AF65-F5344CB8AC3E}">
        <p14:creationId xmlns:p14="http://schemas.microsoft.com/office/powerpoint/2010/main" val="2051455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The Reality of Christ's Presence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Pastor F. B. Meyer got on a streetcar in North London and sat down in an empty seat.  Opposite him sat a sad-faced elderly woman with a basket on her lap.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People began getting off.  Soon he and the old woman were the only ones left.  She spoke to him then, "Pastor Meyer?"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"Yes.  May I help you?"  he asked.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"I've been a widow for a long time," she began.  "My only companion has been my crippled daughter.  She was such a joy to me.  Every day when I came home from work, she welcomed me.  Every night in the darkness I could reach over and touch her.  But she died and I'm alone and miserable.  I'm on my way home now, but it doesn't seem like home anymore, for she isn't there."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Lord will be there when you get home," Pastor Meyer said.  "When you open the door I want you to say out loud, 'Jesus, I'm home! I know You are here!'  Then as you light the fire to fix supper, talk to Him about your day.  Talk to Him just as you used to talk to your daughter.  Then sit for a while, open His Word and allow Him to speak to you.  Then at night in the darkness, reach out your hand and say, 'Jesus, I know You are here beside 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streetcar reached the end of the line and the pastor and the widow got off, going different directions.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Several months later the pastor rode the same streetcar and was greeted by a cheerful woman whom he did not recognize.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don't remember me?"  she asked.  "I am that woman who missed her crippled daughter so much.  We talked in this same streetcar a few months back."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"Ah, yes!"  Pastor Meyer remembered.  "And what happened?"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went home and did just as you told me to do.  When I put my key in the lock I called out, 'Jesus, I'm home!'  Then as I fixed my supper I talked out loud to Him and told Him all about my day.  Then I sat for a while and read His Word and listened to Him speak to me.  Then when I was in bed and the lights were out, I stretched out my hand in the darkness and said, 'Take my hand, Lord. I need to feel Your touch.'  Now He has become my dear and constant companion.  What a difference He has made in my life!"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001E59-DB70-014C-8A05-11B8038488A8}" type="slidenum">
              <a:rPr lang="en-US" smtClean="0"/>
              <a:t>18</a:t>
            </a:fld>
            <a:endParaRPr lang="en-US"/>
          </a:p>
        </p:txBody>
      </p:sp>
    </p:spTree>
    <p:extLst>
      <p:ext uri="{BB962C8B-B14F-4D97-AF65-F5344CB8AC3E}">
        <p14:creationId xmlns:p14="http://schemas.microsoft.com/office/powerpoint/2010/main" val="809296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Discover the Word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1.  </a:t>
            </a:r>
            <a:r>
              <a:rPr lang="en-US" sz="1200" b="1" u="sng" kern="1200" dirty="0" smtClean="0">
                <a:solidFill>
                  <a:schemeClr val="tx1"/>
                </a:solidFill>
                <a:effectLst/>
                <a:latin typeface="+mn-lt"/>
                <a:ea typeface="+mn-ea"/>
                <a:cs typeface="+mn-cs"/>
              </a:rPr>
              <a:t>Finding God in Scripture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Jeremiah 29:13</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B.  John 5:39</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  1 John 1:1-3</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001E59-DB70-014C-8A05-11B8038488A8}" type="slidenum">
              <a:rPr lang="en-US" smtClean="0"/>
              <a:t>19</a:t>
            </a:fld>
            <a:endParaRPr lang="en-US"/>
          </a:p>
        </p:txBody>
      </p:sp>
    </p:spTree>
    <p:extLst>
      <p:ext uri="{BB962C8B-B14F-4D97-AF65-F5344CB8AC3E}">
        <p14:creationId xmlns:p14="http://schemas.microsoft.com/office/powerpoint/2010/main" val="473180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2.  </a:t>
            </a:r>
            <a:r>
              <a:rPr lang="en-US" sz="1200" b="1" u="sng" kern="1200" dirty="0" smtClean="0">
                <a:solidFill>
                  <a:schemeClr val="tx1"/>
                </a:solidFill>
                <a:effectLst/>
                <a:latin typeface="+mn-lt"/>
                <a:ea typeface="+mn-ea"/>
                <a:cs typeface="+mn-cs"/>
              </a:rPr>
              <a:t>Finding a personal message in Scripture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indent="0">
              <a:buFont typeface="+mj-lt"/>
              <a:buNone/>
            </a:pPr>
            <a:r>
              <a:rPr lang="en-US" sz="1200" kern="1200" dirty="0" smtClean="0">
                <a:solidFill>
                  <a:schemeClr val="tx1"/>
                </a:solidFill>
                <a:effectLst/>
                <a:latin typeface="+mn-lt"/>
                <a:ea typeface="+mn-ea"/>
                <a:cs typeface="+mn-cs"/>
              </a:rPr>
              <a:t>A.  Pray for the guidance of the Holy Spirit.</a:t>
            </a:r>
          </a:p>
          <a:p>
            <a:pPr marL="0" indent="0">
              <a:buFont typeface="+mj-lt"/>
              <a:buNone/>
            </a:pPr>
            <a:r>
              <a:rPr lang="en-US" sz="1200" kern="1200" dirty="0" smtClean="0">
                <a:solidFill>
                  <a:schemeClr val="tx1"/>
                </a:solidFill>
                <a:effectLst/>
                <a:latin typeface="+mn-lt"/>
                <a:ea typeface="+mn-ea"/>
                <a:cs typeface="+mn-cs"/>
              </a:rPr>
              <a:t> </a:t>
            </a:r>
          </a:p>
          <a:p>
            <a:pPr marL="0" indent="0">
              <a:buFont typeface="+mj-lt"/>
              <a:buNone/>
            </a:pPr>
            <a:r>
              <a:rPr lang="en-US" sz="1200" kern="1200" dirty="0" smtClean="0">
                <a:solidFill>
                  <a:schemeClr val="tx1"/>
                </a:solidFill>
                <a:effectLst/>
                <a:latin typeface="+mn-lt"/>
                <a:ea typeface="+mn-ea"/>
                <a:cs typeface="+mn-cs"/>
              </a:rPr>
              <a:t>B.  Open your Bible and read.</a:t>
            </a:r>
          </a:p>
          <a:p>
            <a:pPr marL="0" indent="0">
              <a:buFont typeface="+mj-lt"/>
              <a:buNone/>
            </a:pPr>
            <a:r>
              <a:rPr lang="en-US" sz="1200" kern="1200" dirty="0" smtClean="0">
                <a:solidFill>
                  <a:schemeClr val="tx1"/>
                </a:solidFill>
                <a:effectLst/>
                <a:latin typeface="+mn-lt"/>
                <a:ea typeface="+mn-ea"/>
                <a:cs typeface="+mn-cs"/>
              </a:rPr>
              <a:t> </a:t>
            </a:r>
          </a:p>
          <a:p>
            <a:pPr marL="0" indent="0">
              <a:buFont typeface="+mj-lt"/>
              <a:buNone/>
            </a:pPr>
            <a:r>
              <a:rPr lang="en-US" sz="1200" kern="1200" dirty="0" smtClean="0">
                <a:solidFill>
                  <a:schemeClr val="tx1"/>
                </a:solidFill>
                <a:effectLst/>
                <a:latin typeface="+mn-lt"/>
                <a:ea typeface="+mn-ea"/>
                <a:cs typeface="+mn-cs"/>
              </a:rPr>
              <a:t>C.  Think about what you have read.</a:t>
            </a:r>
          </a:p>
          <a:p>
            <a:pPr marL="0" indent="0">
              <a:buFont typeface="+mj-lt"/>
              <a:buNone/>
            </a:pPr>
            <a:r>
              <a:rPr lang="en-US" sz="1200" kern="1200" dirty="0" smtClean="0">
                <a:solidFill>
                  <a:schemeClr val="tx1"/>
                </a:solidFill>
                <a:effectLst/>
                <a:latin typeface="+mn-lt"/>
                <a:ea typeface="+mn-ea"/>
                <a:cs typeface="+mn-cs"/>
              </a:rPr>
              <a:t> </a:t>
            </a:r>
          </a:p>
          <a:p>
            <a:pPr marL="0" indent="0">
              <a:buFont typeface="+mj-lt"/>
              <a:buNone/>
            </a:pPr>
            <a:r>
              <a:rPr lang="en-US" sz="1200" kern="1200" dirty="0" smtClean="0">
                <a:solidFill>
                  <a:schemeClr val="tx1"/>
                </a:solidFill>
                <a:effectLst/>
                <a:latin typeface="+mn-lt"/>
                <a:ea typeface="+mn-ea"/>
                <a:cs typeface="+mn-cs"/>
              </a:rPr>
              <a:t>D.  Pick out a key phrase or verse.</a:t>
            </a:r>
          </a:p>
          <a:p>
            <a:pPr marL="0" indent="0">
              <a:buFont typeface="+mj-lt"/>
              <a:buNone/>
            </a:pPr>
            <a:r>
              <a:rPr lang="en-US" sz="1200" kern="1200" dirty="0" smtClean="0">
                <a:solidFill>
                  <a:schemeClr val="tx1"/>
                </a:solidFill>
                <a:effectLst/>
                <a:latin typeface="+mn-lt"/>
                <a:ea typeface="+mn-ea"/>
                <a:cs typeface="+mn-cs"/>
              </a:rPr>
              <a:t> </a:t>
            </a:r>
          </a:p>
          <a:p>
            <a:pPr marL="0" indent="0">
              <a:buFont typeface="+mj-lt"/>
              <a:buNone/>
            </a:pPr>
            <a:r>
              <a:rPr lang="en-US" sz="1200" kern="1200" dirty="0" smtClean="0">
                <a:solidFill>
                  <a:schemeClr val="tx1"/>
                </a:solidFill>
                <a:effectLst/>
                <a:latin typeface="+mn-lt"/>
                <a:ea typeface="+mn-ea"/>
                <a:cs typeface="+mn-cs"/>
              </a:rPr>
              <a:t>E.  Write the message down.</a:t>
            </a:r>
          </a:p>
          <a:p>
            <a:pPr marL="0" indent="0">
              <a:buFont typeface="+mj-lt"/>
              <a:buNone/>
            </a:pPr>
            <a:r>
              <a:rPr lang="en-US" sz="1200" kern="1200" dirty="0" smtClean="0">
                <a:solidFill>
                  <a:schemeClr val="tx1"/>
                </a:solidFill>
                <a:effectLst/>
                <a:latin typeface="+mn-lt"/>
                <a:ea typeface="+mn-ea"/>
                <a:cs typeface="+mn-cs"/>
              </a:rPr>
              <a:t> </a:t>
            </a:r>
          </a:p>
          <a:p>
            <a:pPr marL="0" indent="0">
              <a:buFont typeface="+mj-lt"/>
              <a:buNone/>
            </a:pPr>
            <a:r>
              <a:rPr lang="en-US" sz="1200" kern="1200" dirty="0" smtClean="0">
                <a:solidFill>
                  <a:schemeClr val="tx1"/>
                </a:solidFill>
                <a:effectLst/>
                <a:latin typeface="+mn-lt"/>
                <a:ea typeface="+mn-ea"/>
                <a:cs typeface="+mn-cs"/>
              </a:rPr>
              <a:t>F.  Paraphrase.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001E59-DB70-014C-8A05-11B8038488A8}" type="slidenum">
              <a:rPr lang="en-US" smtClean="0"/>
              <a:t>20</a:t>
            </a:fld>
            <a:endParaRPr lang="en-US"/>
          </a:p>
        </p:txBody>
      </p:sp>
    </p:spTree>
    <p:extLst>
      <p:ext uri="{BB962C8B-B14F-4D97-AF65-F5344CB8AC3E}">
        <p14:creationId xmlns:p14="http://schemas.microsoft.com/office/powerpoint/2010/main" val="611037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(Take 10 - 15 minutes to share your personal search for God.  Emphasize the part Bible study had in your beginning to have a personal relationship with Jesus Christ.)</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Example</a:t>
            </a:r>
            <a:r>
              <a:rPr lang="en-US" sz="1200" kern="1200" dirty="0" smtClean="0">
                <a:solidFill>
                  <a:schemeClr val="tx1"/>
                </a:solidFill>
                <a:effectLst/>
                <a:latin typeface="+mn-lt"/>
                <a:ea typeface="+mn-ea"/>
                <a:cs typeface="+mn-cs"/>
              </a:rPr>
              <a:t>: I did not really find God in a meaningful way until I discovered Him in the Word, until I began to spend time letting that written word speak to me of the Living Word....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 me tell you about </a:t>
            </a:r>
            <a:r>
              <a:rPr lang="en-US" sz="1200" kern="1200" dirty="0" err="1" smtClean="0">
                <a:solidFill>
                  <a:schemeClr val="tx1"/>
                </a:solidFill>
                <a:effectLst/>
                <a:latin typeface="+mn-lt"/>
                <a:ea typeface="+mn-ea"/>
                <a:cs typeface="+mn-cs"/>
              </a:rPr>
              <a:t>Ramabai</a:t>
            </a:r>
            <a:r>
              <a:rPr lang="en-US" sz="1200" kern="1200" dirty="0" smtClean="0">
                <a:solidFill>
                  <a:schemeClr val="tx1"/>
                </a:solidFill>
                <a:effectLst/>
                <a:latin typeface="+mn-lt"/>
                <a:ea typeface="+mn-ea"/>
                <a:cs typeface="+mn-cs"/>
              </a:rPr>
              <a:t>, a woman who became a missionary to the Hindu women of India.</a:t>
            </a: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Ramabai</a:t>
            </a:r>
            <a:r>
              <a:rPr lang="en-US" sz="1200" kern="1200" dirty="0" smtClean="0">
                <a:solidFill>
                  <a:schemeClr val="tx1"/>
                </a:solidFill>
                <a:effectLst/>
                <a:latin typeface="+mn-lt"/>
                <a:ea typeface="+mn-ea"/>
                <a:cs typeface="+mn-cs"/>
              </a:rPr>
              <a:t> was born a Hindu of the Brahmin caste. Her father was a Hindu priest.  However, in her teens she became disillusioned with Hinduism.  She still believed in God, but didn't know how to find Him.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Christian friends in Calcutta invited her to a worship service, which she found hard to understand.  She was puzzled to see them kneeling, talking to their chairs.  </a:t>
            </a:r>
            <a:r>
              <a:rPr lang="en-US" sz="1200" i="1" kern="1200" dirty="0" smtClean="0">
                <a:solidFill>
                  <a:schemeClr val="tx1"/>
                </a:solidFill>
                <a:effectLst/>
                <a:latin typeface="+mn-lt"/>
                <a:ea typeface="+mn-ea"/>
                <a:cs typeface="+mn-cs"/>
              </a:rPr>
              <a:t>What strange people Christians are, she thought.  They have no gods, but pray to their chairs.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Soon after this her husband died of cholera and in her grief she renewed her pursuit of God.  She wrote, "I felt He was teaching me, and that if I was to come to Him, He must Himself draw 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Later, while studying in England, </a:t>
            </a:r>
            <a:r>
              <a:rPr lang="en-US" sz="1200" kern="1200" dirty="0" err="1" smtClean="0">
                <a:solidFill>
                  <a:schemeClr val="tx1"/>
                </a:solidFill>
                <a:effectLst/>
                <a:latin typeface="+mn-lt"/>
                <a:ea typeface="+mn-ea"/>
                <a:cs typeface="+mn-cs"/>
              </a:rPr>
              <a:t>Ramabai</a:t>
            </a:r>
            <a:r>
              <a:rPr lang="en-US" sz="1200" kern="1200" dirty="0" smtClean="0">
                <a:solidFill>
                  <a:schemeClr val="tx1"/>
                </a:solidFill>
                <a:effectLst/>
                <a:latin typeface="+mn-lt"/>
                <a:ea typeface="+mn-ea"/>
                <a:cs typeface="+mn-cs"/>
              </a:rPr>
              <a:t> visited a home for fallen girls run by Christian women.  "What makes you care for these girls?" </a:t>
            </a:r>
            <a:r>
              <a:rPr lang="en-US" sz="1200" kern="1200" dirty="0" err="1" smtClean="0">
                <a:solidFill>
                  <a:schemeClr val="tx1"/>
                </a:solidFill>
                <a:effectLst/>
                <a:latin typeface="+mn-lt"/>
                <a:ea typeface="+mn-ea"/>
                <a:cs typeface="+mn-cs"/>
              </a:rPr>
              <a:t>Ramabai</a:t>
            </a:r>
            <a:r>
              <a:rPr lang="en-US" sz="1200" kern="1200" dirty="0" smtClean="0">
                <a:solidFill>
                  <a:schemeClr val="tx1"/>
                </a:solidFill>
                <a:effectLst/>
                <a:latin typeface="+mn-lt"/>
                <a:ea typeface="+mn-ea"/>
                <a:cs typeface="+mn-cs"/>
              </a:rPr>
              <a:t> asked.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Her guide opened the Bible and read the story of Christ meeting the Samaritan woman.  The woman explained, "Christ's love for sinners is infinite.  He is the divine savior of the world, of all people, no matter how far they have fallen."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in Scripture, in the story of Jesus and the woman at the well, </a:t>
            </a:r>
            <a:r>
              <a:rPr lang="en-US" sz="1200" kern="1200" dirty="0" err="1" smtClean="0">
                <a:solidFill>
                  <a:schemeClr val="tx1"/>
                </a:solidFill>
                <a:effectLst/>
                <a:latin typeface="+mn-lt"/>
                <a:ea typeface="+mn-ea"/>
                <a:cs typeface="+mn-cs"/>
              </a:rPr>
              <a:t>Pandita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Ramabai</a:t>
            </a:r>
            <a:r>
              <a:rPr lang="en-US" sz="1200" kern="1200" dirty="0" smtClean="0">
                <a:solidFill>
                  <a:schemeClr val="tx1"/>
                </a:solidFill>
                <a:effectLst/>
                <a:latin typeface="+mn-lt"/>
                <a:ea typeface="+mn-ea"/>
                <a:cs typeface="+mn-cs"/>
              </a:rPr>
              <a:t> realized she had come face to face with the God she had been seeking so long.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About this encounter with Christ in Scripture, she wrote, "I realized after reading the 4th chapter of St. John's Gospel that Christ was truly the Divine Savior He claimed to be, and no one but He could transform and uplift the downtrodden womanhood of India and of every land."</a:t>
            </a: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Ramabai</a:t>
            </a:r>
            <a:r>
              <a:rPr lang="en-US" sz="1200" kern="1200" dirty="0" smtClean="0">
                <a:solidFill>
                  <a:schemeClr val="tx1"/>
                </a:solidFill>
                <a:effectLst/>
                <a:latin typeface="+mn-lt"/>
                <a:ea typeface="+mn-ea"/>
                <a:cs typeface="+mn-cs"/>
              </a:rPr>
              <a:t> returned to India a baptized, committed Christian.  Bible study became a deep passion of her life.  She learned Hebrew and Greek in order to translate the Bible into the Marathi language so that many women could find the Living Word of God in Scripture as she had done.  She started a home for widows and helped thousands of women find Jesus in the Word.</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E001E59-DB70-014C-8A05-11B8038488A8}" type="slidenum">
              <a:rPr lang="en-US" smtClean="0"/>
              <a:t>3</a:t>
            </a:fld>
            <a:endParaRPr lang="en-US"/>
          </a:p>
        </p:txBody>
      </p:sp>
    </p:spTree>
    <p:extLst>
      <p:ext uri="{BB962C8B-B14F-4D97-AF65-F5344CB8AC3E}">
        <p14:creationId xmlns:p14="http://schemas.microsoft.com/office/powerpoint/2010/main" val="402090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her pursuit of the presence of God, </a:t>
            </a:r>
            <a:r>
              <a:rPr lang="en-US" sz="1200" kern="1200" dirty="0" err="1" smtClean="0">
                <a:solidFill>
                  <a:schemeClr val="tx1"/>
                </a:solidFill>
                <a:effectLst/>
                <a:latin typeface="+mn-lt"/>
                <a:ea typeface="+mn-ea"/>
                <a:cs typeface="+mn-cs"/>
              </a:rPr>
              <a:t>Ramabai</a:t>
            </a:r>
            <a:r>
              <a:rPr lang="en-US" sz="1200" kern="1200" dirty="0" smtClean="0">
                <a:solidFill>
                  <a:schemeClr val="tx1"/>
                </a:solidFill>
                <a:effectLst/>
                <a:latin typeface="+mn-lt"/>
                <a:ea typeface="+mn-ea"/>
                <a:cs typeface="+mn-cs"/>
              </a:rPr>
              <a:t> finally found Him in the Written Word in the story of the Woman at the Well as told in Luke. Through an exploration of the Written Word of God, she discovered the incarnate Word of God, Jesus Christ, Immanuel, God with us in the flesh; someone we can see, hear, touch, feel, and know as a personal friend.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Like </a:t>
            </a:r>
            <a:r>
              <a:rPr lang="en-US" sz="1200" kern="1200" dirty="0" err="1" smtClean="0">
                <a:solidFill>
                  <a:schemeClr val="tx1"/>
                </a:solidFill>
                <a:effectLst/>
                <a:latin typeface="+mn-lt"/>
                <a:ea typeface="+mn-ea"/>
                <a:cs typeface="+mn-cs"/>
              </a:rPr>
              <a:t>Ramabai</a:t>
            </a:r>
            <a:r>
              <a:rPr lang="en-US" sz="1200" kern="1200" dirty="0" smtClean="0">
                <a:solidFill>
                  <a:schemeClr val="tx1"/>
                </a:solidFill>
                <a:effectLst/>
                <a:latin typeface="+mn-lt"/>
                <a:ea typeface="+mn-ea"/>
                <a:cs typeface="+mn-cs"/>
              </a:rPr>
              <a:t>, all of us, whether we understand it or not, are pursuing the presence of God. Until we find Him we will be empty, lonely, and frustrated with life for we were made in the image of God, human beings made to be in a relationship with our creator.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001E59-DB70-014C-8A05-11B8038488A8}" type="slidenum">
              <a:rPr lang="en-US" smtClean="0"/>
              <a:t>4</a:t>
            </a:fld>
            <a:endParaRPr lang="en-US"/>
          </a:p>
        </p:txBody>
      </p:sp>
    </p:spTree>
    <p:extLst>
      <p:ext uri="{BB962C8B-B14F-4D97-AF65-F5344CB8AC3E}">
        <p14:creationId xmlns:p14="http://schemas.microsoft.com/office/powerpoint/2010/main" val="1610154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Express something of your relationship with God...or what you want it to be....</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001E59-DB70-014C-8A05-11B8038488A8}" type="slidenum">
              <a:rPr lang="en-US" smtClean="0"/>
              <a:t>5</a:t>
            </a:fld>
            <a:endParaRPr lang="en-US"/>
          </a:p>
        </p:txBody>
      </p:sp>
    </p:spTree>
    <p:extLst>
      <p:ext uri="{BB962C8B-B14F-4D97-AF65-F5344CB8AC3E}">
        <p14:creationId xmlns:p14="http://schemas.microsoft.com/office/powerpoint/2010/main" val="1602703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 Finding a Personal Message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Hannah sat on a grassy knoll overlooking a still, blue lake. Sheep grazed on quiet hillsides and swallows swooped near the water's edge.  The nineteen-year-old had come to Keswick in the Lake District of England at the urging of her father to give God one last chance.  She attended two meetings a day according to the bargain she had made with him. The rest of the time she roamed the countryside thinking.  	</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God, where are you?  Why don't You speak to me?  Maybe Christianity is all a delusion, </a:t>
            </a:r>
            <a:r>
              <a:rPr lang="en-US" sz="1200" kern="1200" dirty="0" smtClean="0">
                <a:solidFill>
                  <a:schemeClr val="tx1"/>
                </a:solidFill>
                <a:effectLst/>
                <a:latin typeface="+mn-lt"/>
                <a:ea typeface="+mn-ea"/>
                <a:cs typeface="+mn-cs"/>
              </a:rPr>
              <a:t>Hannah’s heart cried out.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Friday morning there was a final meeting.  However, it was different from the others.  There was no preaching.  Twelve missionaries testified of God's power.  It seemed to Hannah that their faces shone with the brightness of heaven.  For three hours she sat, fascinated with the stories of God's presence in their daily struggles.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Hannah thought, </a:t>
            </a:r>
            <a:r>
              <a:rPr lang="en-US" sz="1200" i="1" kern="1200" dirty="0" smtClean="0">
                <a:solidFill>
                  <a:schemeClr val="tx1"/>
                </a:solidFill>
                <a:effectLst/>
                <a:latin typeface="+mn-lt"/>
                <a:ea typeface="+mn-ea"/>
                <a:cs typeface="+mn-cs"/>
              </a:rPr>
              <a:t>There must be a God, one who is willing to speak to everyone but me.  Why can't I find Him?</a:t>
            </a:r>
            <a:r>
              <a:rPr lang="en-US" sz="1200" kern="1200" dirty="0" smtClean="0">
                <a:solidFill>
                  <a:schemeClr val="tx1"/>
                </a:solidFill>
                <a:effectLst/>
                <a:latin typeface="+mn-lt"/>
                <a:ea typeface="+mn-ea"/>
                <a:cs typeface="+mn-cs"/>
              </a:rPr>
              <a:t>  The testimonies finished and the leader called for all who were willing for God to use them to come forward to the altar.  Hundreds went forward.  Hannah knew her father wanted her to respond, but she could not.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She ran from the tent to the privacy of her room and fell to her knees beside her bed.  "God, if You are there, please speak to me.  If You don't reveal yourself, I shall know there is no hope anywhere in the universe."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Reaching for her Bible, she challenged the Almighty, "Okay, God.  Here's Your chance.  Speak to me through Your Word."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Bible fell open to 1 Kings 18. Hannah was disgusted!  How could there be a message from God in a chapter full of strange names and evil doings?  She was tempted to close the Bible, but decided it wouldn't hurt to read it.  This was God's last chance!  With little hope of finding Him, she began to read the story of Elijah challenging the false prophets of Baal.  She read how God revealed Himself, consuming the sacrifice.</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God is asking me to make a sacrifice, too,</a:t>
            </a:r>
            <a:r>
              <a:rPr lang="en-US" sz="1200" kern="1200" dirty="0" smtClean="0">
                <a:solidFill>
                  <a:schemeClr val="tx1"/>
                </a:solidFill>
                <a:effectLst/>
                <a:latin typeface="+mn-lt"/>
                <a:ea typeface="+mn-ea"/>
                <a:cs typeface="+mn-cs"/>
              </a:rPr>
              <a:t> Hannah suddenly realized.  </a:t>
            </a:r>
            <a:r>
              <a:rPr lang="en-US" sz="1200" i="1" kern="1200" dirty="0" smtClean="0">
                <a:solidFill>
                  <a:schemeClr val="tx1"/>
                </a:solidFill>
                <a:effectLst/>
                <a:latin typeface="+mn-lt"/>
                <a:ea typeface="+mn-ea"/>
                <a:cs typeface="+mn-cs"/>
              </a:rPr>
              <a:t>He wants me to give Him all that I have, to be willing to witness for Him, maybe even to be a missionary!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words of verse 21 spoke to her heart, "How long halt ye between two opinions?  If the Lord be God, follow Him."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After several agonizing moments, Hannah cried out, "If You will make Yourself real to me and help me, I will give You my stammering tongue, and I will become a missionary."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Opening her eyes, Hannah read the words in verse 39, "The Lord, He is the God; the Lord, He is the God."  Suddenly it seemed that her heart was filled with a warm, glorious light.  She felt two loving arms around her, and heard a voice whisper tenderly, "Here I am, Hannah.  I have been here all the time, but you locked yourself away from the consciousness of my presence by refusing to yield yourself completely.  Now the block is gone and you know that I am here.  I love you. I will never leave you."</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Hannah </a:t>
            </a:r>
            <a:r>
              <a:rPr lang="en-US" sz="1200" kern="1200" dirty="0" err="1" smtClean="0">
                <a:solidFill>
                  <a:schemeClr val="tx1"/>
                </a:solidFill>
                <a:effectLst/>
                <a:latin typeface="+mn-lt"/>
                <a:ea typeface="+mn-ea"/>
                <a:cs typeface="+mn-cs"/>
              </a:rPr>
              <a:t>Hurnard</a:t>
            </a:r>
            <a:r>
              <a:rPr lang="en-US" sz="1200" kern="1200" dirty="0" smtClean="0">
                <a:solidFill>
                  <a:schemeClr val="tx1"/>
                </a:solidFill>
                <a:effectLst/>
                <a:latin typeface="+mn-lt"/>
                <a:ea typeface="+mn-ea"/>
                <a:cs typeface="+mn-cs"/>
              </a:rPr>
              <a:t> had pursued God's presence in nature and in meetings, but not until she sought Him in His written Word, did she hear His voice.  After that experience Hannah read God's Word eagerly, listening for His personal message.  Later she wrote a book of her encounters with God called </a:t>
            </a:r>
            <a:r>
              <a:rPr lang="en-US" sz="1200" i="1" kern="1200" dirty="0" smtClean="0">
                <a:solidFill>
                  <a:schemeClr val="tx1"/>
                </a:solidFill>
                <a:effectLst/>
                <a:latin typeface="+mn-lt"/>
                <a:ea typeface="+mn-ea"/>
                <a:cs typeface="+mn-cs"/>
              </a:rPr>
              <a:t>Hind's Feet on High Places</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There are two basic reasons we must spend time in God's Word. </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001E59-DB70-014C-8A05-11B8038488A8}" type="slidenum">
              <a:rPr lang="en-US" smtClean="0"/>
              <a:t>6</a:t>
            </a:fld>
            <a:endParaRPr lang="en-US"/>
          </a:p>
        </p:txBody>
      </p:sp>
    </p:spTree>
    <p:extLst>
      <p:ext uri="{BB962C8B-B14F-4D97-AF65-F5344CB8AC3E}">
        <p14:creationId xmlns:p14="http://schemas.microsoft.com/office/powerpoint/2010/main" val="920814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is to find God; the second is to find a personal message from God.  </a:t>
            </a:r>
            <a:r>
              <a:rPr lang="en-US" sz="1200" b="1" kern="1200" dirty="0" smtClean="0">
                <a:solidFill>
                  <a:schemeClr val="tx1"/>
                </a:solidFill>
                <a:effectLst/>
                <a:latin typeface="+mn-lt"/>
                <a:ea typeface="+mn-ea"/>
                <a:cs typeface="+mn-cs"/>
              </a:rPr>
              <a:t>"The Scriptures are to be received as God's Word to us.  In them He is speaking to us individually, speaking as directly as if we could listen to His voice."  God longs to communicate with us, and He does it most often through the words of Scripture.</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001E59-DB70-014C-8A05-11B8038488A8}" type="slidenum">
              <a:rPr lang="en-US" smtClean="0"/>
              <a:t>7</a:t>
            </a:fld>
            <a:endParaRPr lang="en-US"/>
          </a:p>
        </p:txBody>
      </p:sp>
    </p:spTree>
    <p:extLst>
      <p:ext uri="{BB962C8B-B14F-4D97-AF65-F5344CB8AC3E}">
        <p14:creationId xmlns:p14="http://schemas.microsoft.com/office/powerpoint/2010/main" val="1750818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How to Hear God's Voice in Scripture</a:t>
            </a:r>
          </a:p>
          <a:p>
            <a:endParaRPr lang="en-US" dirty="0"/>
          </a:p>
        </p:txBody>
      </p:sp>
      <p:sp>
        <p:nvSpPr>
          <p:cNvPr id="4" name="Slide Number Placeholder 3"/>
          <p:cNvSpPr>
            <a:spLocks noGrp="1"/>
          </p:cNvSpPr>
          <p:nvPr>
            <p:ph type="sldNum" sz="quarter" idx="10"/>
          </p:nvPr>
        </p:nvSpPr>
        <p:spPr/>
        <p:txBody>
          <a:bodyPr/>
          <a:lstStyle/>
          <a:p>
            <a:fld id="{1E001E59-DB70-014C-8A05-11B8038488A8}" type="slidenum">
              <a:rPr lang="en-US" smtClean="0"/>
              <a:t>9</a:t>
            </a:fld>
            <a:endParaRPr lang="en-US"/>
          </a:p>
        </p:txBody>
      </p:sp>
    </p:spTree>
    <p:extLst>
      <p:ext uri="{BB962C8B-B14F-4D97-AF65-F5344CB8AC3E}">
        <p14:creationId xmlns:p14="http://schemas.microsoft.com/office/powerpoint/2010/main" val="1447034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b="1" u="none" strike="noStrike" kern="1200" dirty="0" smtClean="0">
                <a:solidFill>
                  <a:schemeClr val="tx1"/>
                </a:solidFill>
                <a:effectLst/>
                <a:latin typeface="+mn-lt"/>
                <a:ea typeface="+mn-ea"/>
                <a:cs typeface="+mn-cs"/>
              </a:rPr>
              <a:t>1. Pray for the guidance of the Holy Spirit.</a:t>
            </a:r>
            <a:r>
              <a:rPr lang="en-US" sz="1200" u="none" strike="noStrike" kern="1200" dirty="0" smtClean="0">
                <a:solidFill>
                  <a:schemeClr val="tx1"/>
                </a:solidFill>
                <a:effectLst/>
                <a:latin typeface="+mn-lt"/>
                <a:ea typeface="+mn-ea"/>
                <a:cs typeface="+mn-cs"/>
              </a:rPr>
              <a:t>  Jesus Himself has promised that the Holy Spirit will teach us (John 14:26) speaking God's message to us personally (John 16:13).  The Holy Spirit is the voice that will guide our thoughts as we read (Isaiah 30:21).  The Holy Spirit impresses our minds as we read the Written Word, applying to our lives just the message we need.</a:t>
            </a:r>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001E59-DB70-014C-8A05-11B8038488A8}" type="slidenum">
              <a:rPr lang="en-US" smtClean="0"/>
              <a:t>10</a:t>
            </a:fld>
            <a:endParaRPr lang="en-US"/>
          </a:p>
        </p:txBody>
      </p:sp>
    </p:spTree>
    <p:extLst>
      <p:ext uri="{BB962C8B-B14F-4D97-AF65-F5344CB8AC3E}">
        <p14:creationId xmlns:p14="http://schemas.microsoft.com/office/powerpoint/2010/main" val="61783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b="1" u="none" strike="noStrike" kern="1200" dirty="0" smtClean="0">
                <a:solidFill>
                  <a:schemeClr val="tx1"/>
                </a:solidFill>
                <a:effectLst/>
                <a:latin typeface="+mn-lt"/>
                <a:ea typeface="+mn-ea"/>
                <a:cs typeface="+mn-cs"/>
              </a:rPr>
              <a:t>2. Open your Bible and read.</a:t>
            </a:r>
            <a:r>
              <a:rPr lang="en-US" sz="1200" u="none" strike="noStrike" kern="1200" dirty="0" smtClean="0">
                <a:solidFill>
                  <a:schemeClr val="tx1"/>
                </a:solidFill>
                <a:effectLst/>
                <a:latin typeface="+mn-lt"/>
                <a:ea typeface="+mn-ea"/>
                <a:cs typeface="+mn-cs"/>
              </a:rPr>
              <a:t>  Read a chapter several times until the facts are very clear.  Read it in different versions.  Immerse yourself in God's Word.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helps to have a plan to systematically cover the whole Bible.  Some read through from Genesis to Revelation.  Dorothy Watts once read the New Testament backwards, book-by-book, beginning with Revelation and ending with Matthew.  She saw things she had never seen before by attacking it in a different way.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Christine Noble, a popular women's speaker in England, reads portions from the Old Testament, the New Testament, and Psalms/Proverbs every day.  Often as she reads God impresses her with something He wants her to do.  She was once asked what message she would like to be written on her tombstone.  Christine replied, "She heard from God."</a:t>
            </a:r>
          </a:p>
          <a:p>
            <a:r>
              <a:rPr lang="en-US" sz="1200" kern="1200" dirty="0" smtClean="0">
                <a:solidFill>
                  <a:schemeClr val="tx1"/>
                </a:solidFill>
                <a:effectLst/>
                <a:latin typeface="+mn-lt"/>
                <a:ea typeface="+mn-ea"/>
                <a:cs typeface="+mn-cs"/>
              </a:rPr>
              <a:t>Marilyn </a:t>
            </a:r>
            <a:r>
              <a:rPr lang="en-US" sz="1200" kern="1200" dirty="0" err="1" smtClean="0">
                <a:solidFill>
                  <a:schemeClr val="tx1"/>
                </a:solidFill>
                <a:effectLst/>
                <a:latin typeface="+mn-lt"/>
                <a:ea typeface="+mn-ea"/>
                <a:cs typeface="+mn-cs"/>
              </a:rPr>
              <a:t>Puccinelli</a:t>
            </a:r>
            <a:r>
              <a:rPr lang="en-US" sz="1200" kern="1200" dirty="0" smtClean="0">
                <a:solidFill>
                  <a:schemeClr val="tx1"/>
                </a:solidFill>
                <a:effectLst/>
                <a:latin typeface="+mn-lt"/>
                <a:ea typeface="+mn-ea"/>
                <a:cs typeface="+mn-cs"/>
              </a:rPr>
              <a:t> enjoys the experience of reading one chapter from each of four places in the Bible.  Her places of beginning were Genesis, Ezra, Matthew, and Acts.  She reads from each part daily, but chooses to do her journaling only from the gospels. Otherwise she figures it would be an all day-job!</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001E59-DB70-014C-8A05-11B8038488A8}" type="slidenum">
              <a:rPr lang="en-US" smtClean="0"/>
              <a:t>11</a:t>
            </a:fld>
            <a:endParaRPr lang="en-US"/>
          </a:p>
        </p:txBody>
      </p:sp>
    </p:spTree>
    <p:extLst>
      <p:ext uri="{BB962C8B-B14F-4D97-AF65-F5344CB8AC3E}">
        <p14:creationId xmlns:p14="http://schemas.microsoft.com/office/powerpoint/2010/main" val="2026838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3D7C412-3A95-0744-8B80-AF87028BF1DC}" type="datetimeFigureOut">
              <a:rPr lang="en-US" smtClean="0"/>
              <a:t>2/21/16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C8D4A-661D-974C-889A-8D57E039E02E}" type="slidenum">
              <a:rPr lang="en-US" smtClean="0"/>
              <a:t>‹#›</a:t>
            </a:fld>
            <a:endParaRPr lang="en-US"/>
          </a:p>
        </p:txBody>
      </p:sp>
    </p:spTree>
    <p:extLst>
      <p:ext uri="{BB962C8B-B14F-4D97-AF65-F5344CB8AC3E}">
        <p14:creationId xmlns:p14="http://schemas.microsoft.com/office/powerpoint/2010/main" val="40390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D7C412-3A95-0744-8B80-AF87028BF1DC}" type="datetimeFigureOut">
              <a:rPr lang="en-US" smtClean="0"/>
              <a:t>2/21/16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C8D4A-661D-974C-889A-8D57E039E02E}" type="slidenum">
              <a:rPr lang="en-US" smtClean="0"/>
              <a:t>‹#›</a:t>
            </a:fld>
            <a:endParaRPr lang="en-US"/>
          </a:p>
        </p:txBody>
      </p:sp>
    </p:spTree>
    <p:extLst>
      <p:ext uri="{BB962C8B-B14F-4D97-AF65-F5344CB8AC3E}">
        <p14:creationId xmlns:p14="http://schemas.microsoft.com/office/powerpoint/2010/main" val="1170581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D7C412-3A95-0744-8B80-AF87028BF1DC}" type="datetimeFigureOut">
              <a:rPr lang="en-US" smtClean="0"/>
              <a:t>2/21/16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C8D4A-661D-974C-889A-8D57E039E02E}" type="slidenum">
              <a:rPr lang="en-US" smtClean="0"/>
              <a:t>‹#›</a:t>
            </a:fld>
            <a:endParaRPr lang="en-US"/>
          </a:p>
        </p:txBody>
      </p:sp>
    </p:spTree>
    <p:extLst>
      <p:ext uri="{BB962C8B-B14F-4D97-AF65-F5344CB8AC3E}">
        <p14:creationId xmlns:p14="http://schemas.microsoft.com/office/powerpoint/2010/main" val="857647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D7C412-3A95-0744-8B80-AF87028BF1DC}" type="datetimeFigureOut">
              <a:rPr lang="en-US" smtClean="0"/>
              <a:t>2/21/16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C8D4A-661D-974C-889A-8D57E039E02E}" type="slidenum">
              <a:rPr lang="en-US" smtClean="0"/>
              <a:t>‹#›</a:t>
            </a:fld>
            <a:endParaRPr lang="en-US"/>
          </a:p>
        </p:txBody>
      </p:sp>
    </p:spTree>
    <p:extLst>
      <p:ext uri="{BB962C8B-B14F-4D97-AF65-F5344CB8AC3E}">
        <p14:creationId xmlns:p14="http://schemas.microsoft.com/office/powerpoint/2010/main" val="251157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D7C412-3A95-0744-8B80-AF87028BF1DC}" type="datetimeFigureOut">
              <a:rPr lang="en-US" smtClean="0"/>
              <a:t>2/21/16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C8D4A-661D-974C-889A-8D57E039E02E}" type="slidenum">
              <a:rPr lang="en-US" smtClean="0"/>
              <a:t>‹#›</a:t>
            </a:fld>
            <a:endParaRPr lang="en-US"/>
          </a:p>
        </p:txBody>
      </p:sp>
    </p:spTree>
    <p:extLst>
      <p:ext uri="{BB962C8B-B14F-4D97-AF65-F5344CB8AC3E}">
        <p14:creationId xmlns:p14="http://schemas.microsoft.com/office/powerpoint/2010/main" val="139609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3D7C412-3A95-0744-8B80-AF87028BF1DC}" type="datetimeFigureOut">
              <a:rPr lang="en-US" smtClean="0"/>
              <a:t>2/21/16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C8D4A-661D-974C-889A-8D57E039E02E}" type="slidenum">
              <a:rPr lang="en-US" smtClean="0"/>
              <a:t>‹#›</a:t>
            </a:fld>
            <a:endParaRPr lang="en-US"/>
          </a:p>
        </p:txBody>
      </p:sp>
    </p:spTree>
    <p:extLst>
      <p:ext uri="{BB962C8B-B14F-4D97-AF65-F5344CB8AC3E}">
        <p14:creationId xmlns:p14="http://schemas.microsoft.com/office/powerpoint/2010/main" val="803447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3D7C412-3A95-0744-8B80-AF87028BF1DC}" type="datetimeFigureOut">
              <a:rPr lang="en-US" smtClean="0"/>
              <a:t>2/21/16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1C8D4A-661D-974C-889A-8D57E039E02E}" type="slidenum">
              <a:rPr lang="en-US" smtClean="0"/>
              <a:t>‹#›</a:t>
            </a:fld>
            <a:endParaRPr lang="en-US"/>
          </a:p>
        </p:txBody>
      </p:sp>
    </p:spTree>
    <p:extLst>
      <p:ext uri="{BB962C8B-B14F-4D97-AF65-F5344CB8AC3E}">
        <p14:creationId xmlns:p14="http://schemas.microsoft.com/office/powerpoint/2010/main" val="170002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3D7C412-3A95-0744-8B80-AF87028BF1DC}" type="datetimeFigureOut">
              <a:rPr lang="en-US" smtClean="0"/>
              <a:t>2/21/16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1C8D4A-661D-974C-889A-8D57E039E02E}" type="slidenum">
              <a:rPr lang="en-US" smtClean="0"/>
              <a:t>‹#›</a:t>
            </a:fld>
            <a:endParaRPr lang="en-US"/>
          </a:p>
        </p:txBody>
      </p:sp>
    </p:spTree>
    <p:extLst>
      <p:ext uri="{BB962C8B-B14F-4D97-AF65-F5344CB8AC3E}">
        <p14:creationId xmlns:p14="http://schemas.microsoft.com/office/powerpoint/2010/main" val="1074800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7C412-3A95-0744-8B80-AF87028BF1DC}" type="datetimeFigureOut">
              <a:rPr lang="en-US" smtClean="0"/>
              <a:t>2/21/16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1C8D4A-661D-974C-889A-8D57E039E02E}" type="slidenum">
              <a:rPr lang="en-US" smtClean="0"/>
              <a:t>‹#›</a:t>
            </a:fld>
            <a:endParaRPr lang="en-US"/>
          </a:p>
        </p:txBody>
      </p:sp>
    </p:spTree>
    <p:extLst>
      <p:ext uri="{BB962C8B-B14F-4D97-AF65-F5344CB8AC3E}">
        <p14:creationId xmlns:p14="http://schemas.microsoft.com/office/powerpoint/2010/main" val="1687687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D7C412-3A95-0744-8B80-AF87028BF1DC}" type="datetimeFigureOut">
              <a:rPr lang="en-US" smtClean="0"/>
              <a:t>2/21/16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C8D4A-661D-974C-889A-8D57E039E02E}" type="slidenum">
              <a:rPr lang="en-US" smtClean="0"/>
              <a:t>‹#›</a:t>
            </a:fld>
            <a:endParaRPr lang="en-US"/>
          </a:p>
        </p:txBody>
      </p:sp>
    </p:spTree>
    <p:extLst>
      <p:ext uri="{BB962C8B-B14F-4D97-AF65-F5344CB8AC3E}">
        <p14:creationId xmlns:p14="http://schemas.microsoft.com/office/powerpoint/2010/main" val="995584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D7C412-3A95-0744-8B80-AF87028BF1DC}" type="datetimeFigureOut">
              <a:rPr lang="en-US" smtClean="0"/>
              <a:t>2/21/16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C8D4A-661D-974C-889A-8D57E039E02E}" type="slidenum">
              <a:rPr lang="en-US" smtClean="0"/>
              <a:t>‹#›</a:t>
            </a:fld>
            <a:endParaRPr lang="en-US"/>
          </a:p>
        </p:txBody>
      </p:sp>
    </p:spTree>
    <p:extLst>
      <p:ext uri="{BB962C8B-B14F-4D97-AF65-F5344CB8AC3E}">
        <p14:creationId xmlns:p14="http://schemas.microsoft.com/office/powerpoint/2010/main" val="17413623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7C412-3A95-0744-8B80-AF87028BF1DC}" type="datetimeFigureOut">
              <a:rPr lang="en-US" smtClean="0"/>
              <a:t>2/21/16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C8D4A-661D-974C-889A-8D57E039E02E}" type="slidenum">
              <a:rPr lang="en-US" smtClean="0"/>
              <a:t>‹#›</a:t>
            </a:fld>
            <a:endParaRPr lang="en-US"/>
          </a:p>
        </p:txBody>
      </p:sp>
    </p:spTree>
    <p:extLst>
      <p:ext uri="{BB962C8B-B14F-4D97-AF65-F5344CB8AC3E}">
        <p14:creationId xmlns:p14="http://schemas.microsoft.com/office/powerpoint/2010/main" val="1037414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187450" y="2492375"/>
            <a:ext cx="6769100" cy="6286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lnSpc>
                <a:spcPct val="110000"/>
              </a:lnSpc>
              <a:spcBef>
                <a:spcPct val="50000"/>
              </a:spcBef>
              <a:defRPr/>
            </a:pPr>
            <a:r>
              <a:rPr lang="pt-BR" altLang="en-US" sz="3200" i="1">
                <a:solidFill>
                  <a:srgbClr val="FFFF00"/>
                </a:solidFill>
              </a:rPr>
              <a:t>	</a:t>
            </a:r>
            <a:endParaRPr lang="pt-BR" altLang="en-US" sz="3200" i="1">
              <a:solidFill>
                <a:schemeClr val="bg1"/>
              </a:solidFill>
            </a:endParaRPr>
          </a:p>
        </p:txBody>
      </p:sp>
      <p:sp>
        <p:nvSpPr>
          <p:cNvPr id="5127" name="Rectangle 7"/>
          <p:cNvSpPr>
            <a:spLocks noChangeArrowheads="1"/>
          </p:cNvSpPr>
          <p:nvPr/>
        </p:nvSpPr>
        <p:spPr bwMode="auto">
          <a:xfrm>
            <a:off x="3278188" y="1341438"/>
            <a:ext cx="5181600" cy="160813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eaLnBrk="1" hangingPunct="1">
              <a:defRPr/>
            </a:pPr>
            <a:endParaRPr lang="en-US" altLang="en-US" sz="4800" b="1" i="1" dirty="0" smtClean="0">
              <a:solidFill>
                <a:schemeClr val="bg1"/>
              </a:solidFill>
              <a:latin typeface="Myriad Pro" charset="0"/>
            </a:endParaRPr>
          </a:p>
        </p:txBody>
      </p:sp>
      <p:sp>
        <p:nvSpPr>
          <p:cNvPr id="5129" name="Text Box 9"/>
          <p:cNvSpPr txBox="1">
            <a:spLocks noChangeArrowheads="1"/>
          </p:cNvSpPr>
          <p:nvPr/>
        </p:nvSpPr>
        <p:spPr bwMode="auto">
          <a:xfrm>
            <a:off x="5075238" y="3357563"/>
            <a:ext cx="1473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en-US" altLang="en-US" sz="2400">
                <a:solidFill>
                  <a:schemeClr val="bg1"/>
                </a:solidFill>
                <a:latin typeface="Gill Sans MT Condensed" charset="0"/>
              </a:rPr>
              <a:t>By</a:t>
            </a:r>
          </a:p>
          <a:p>
            <a:pPr algn="ctr" eaLnBrk="1" hangingPunct="1">
              <a:defRPr/>
            </a:pPr>
            <a:r>
              <a:rPr lang="en-US" altLang="en-US" sz="2400">
                <a:solidFill>
                  <a:schemeClr val="bg1"/>
                </a:solidFill>
                <a:latin typeface="Gill Sans MT Condensed" charset="0"/>
              </a:rPr>
              <a:t>Dorothy Watts</a:t>
            </a:r>
            <a:endParaRPr lang="en-US" altLang="en-US">
              <a:latin typeface="Gill Sans MT Condensed"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 Box 7"/>
          <p:cNvSpPr txBox="1">
            <a:spLocks noChangeArrowheads="1"/>
          </p:cNvSpPr>
          <p:nvPr/>
        </p:nvSpPr>
        <p:spPr bwMode="auto">
          <a:xfrm>
            <a:off x="2679029" y="6090231"/>
            <a:ext cx="33416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defRPr/>
            </a:pPr>
            <a:r>
              <a:rPr lang="en-US" altLang="en-US" dirty="0">
                <a:solidFill>
                  <a:schemeClr val="bg1"/>
                </a:solidFill>
                <a:latin typeface="Gill Sans MT Condensed" charset="0"/>
              </a:rPr>
              <a:t>General Conference</a:t>
            </a:r>
          </a:p>
          <a:p>
            <a:pPr algn="ctr" eaLnBrk="1" hangingPunct="1">
              <a:defRPr/>
            </a:pPr>
            <a:r>
              <a:rPr lang="en-US" altLang="en-US" dirty="0">
                <a:solidFill>
                  <a:schemeClr val="bg1"/>
                </a:solidFill>
                <a:latin typeface="Gill Sans MT Condensed" charset="0"/>
              </a:rPr>
              <a:t>Women’s Ministries </a:t>
            </a:r>
            <a:r>
              <a:rPr lang="en-US" altLang="en-US" dirty="0" smtClean="0">
                <a:solidFill>
                  <a:schemeClr val="bg1"/>
                </a:solidFill>
                <a:latin typeface="Gill Sans MT Condensed" charset="0"/>
              </a:rPr>
              <a:t>Department</a:t>
            </a:r>
            <a:endParaRPr lang="en-US" altLang="en-US" dirty="0">
              <a:solidFill>
                <a:schemeClr val="bg1"/>
              </a:solidFill>
              <a:latin typeface="Gill Sans MT Condensed" charset="0"/>
            </a:endParaRPr>
          </a:p>
        </p:txBody>
      </p:sp>
      <p:sp>
        <p:nvSpPr>
          <p:cNvPr id="10" name="Text Box 8"/>
          <p:cNvSpPr txBox="1">
            <a:spLocks noChangeArrowheads="1"/>
          </p:cNvSpPr>
          <p:nvPr/>
        </p:nvSpPr>
        <p:spPr bwMode="auto">
          <a:xfrm>
            <a:off x="3930726" y="2290008"/>
            <a:ext cx="123174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altLang="en-US" sz="2000" dirty="0">
                <a:solidFill>
                  <a:schemeClr val="bg1"/>
                </a:solidFill>
                <a:latin typeface="Gill Sans MT Condensed" charset="0"/>
              </a:rPr>
              <a:t>By</a:t>
            </a:r>
          </a:p>
          <a:p>
            <a:pPr algn="ctr" eaLnBrk="1" hangingPunct="1"/>
            <a:r>
              <a:rPr lang="en-US" altLang="en-US" sz="2000" dirty="0">
                <a:solidFill>
                  <a:schemeClr val="bg1"/>
                </a:solidFill>
                <a:latin typeface="Gill Sans MT Condensed" charset="0"/>
              </a:rPr>
              <a:t>Dorothy Watts</a:t>
            </a:r>
            <a:endParaRPr lang="en-US" altLang="en-US" sz="1600" dirty="0"/>
          </a:p>
        </p:txBody>
      </p:sp>
      <p:sp>
        <p:nvSpPr>
          <p:cNvPr id="2" name="TextBox 1"/>
          <p:cNvSpPr txBox="1"/>
          <p:nvPr/>
        </p:nvSpPr>
        <p:spPr>
          <a:xfrm>
            <a:off x="3251293" y="484096"/>
            <a:ext cx="2547044" cy="1323439"/>
          </a:xfrm>
          <a:prstGeom prst="rect">
            <a:avLst/>
          </a:prstGeom>
          <a:noFill/>
        </p:spPr>
        <p:txBody>
          <a:bodyPr wrap="none" rtlCol="0">
            <a:spAutoFit/>
          </a:bodyPr>
          <a:lstStyle/>
          <a:p>
            <a:pPr algn="ctr"/>
            <a:r>
              <a:rPr lang="en-US" sz="4000" b="1" dirty="0" smtClean="0">
                <a:solidFill>
                  <a:schemeClr val="bg1"/>
                </a:solidFill>
                <a:latin typeface="Gill Sans MT" charset="0"/>
                <a:ea typeface="Gill Sans MT" charset="0"/>
                <a:cs typeface="Gill Sans MT" charset="0"/>
              </a:rPr>
              <a:t>Discover</a:t>
            </a:r>
          </a:p>
          <a:p>
            <a:pPr algn="ctr"/>
            <a:r>
              <a:rPr lang="en-US" sz="4000" b="1" dirty="0" smtClean="0">
                <a:solidFill>
                  <a:schemeClr val="bg1"/>
                </a:solidFill>
                <a:latin typeface="Gill Sans MT" charset="0"/>
                <a:ea typeface="Gill Sans MT" charset="0"/>
                <a:cs typeface="Gill Sans MT" charset="0"/>
              </a:rPr>
              <a:t> </a:t>
            </a:r>
            <a:r>
              <a:rPr lang="en-US" sz="4000" b="1" i="1" dirty="0" smtClean="0">
                <a:solidFill>
                  <a:schemeClr val="bg1"/>
                </a:solidFill>
                <a:latin typeface="Palatino Linotype" charset="0"/>
                <a:ea typeface="Palatino Linotype" charset="0"/>
                <a:cs typeface="Palatino Linotype" charset="0"/>
              </a:rPr>
              <a:t>the </a:t>
            </a:r>
            <a:r>
              <a:rPr lang="en-US" sz="4000" b="1" dirty="0" smtClean="0">
                <a:solidFill>
                  <a:schemeClr val="bg1"/>
                </a:solidFill>
                <a:latin typeface="Gill Sans MT" charset="0"/>
                <a:ea typeface="Gill Sans MT" charset="0"/>
                <a:cs typeface="Gill Sans MT" charset="0"/>
              </a:rPr>
              <a:t>Word</a:t>
            </a:r>
            <a:endParaRPr lang="en-US" sz="4000" b="1" dirty="0">
              <a:solidFill>
                <a:schemeClr val="bg1"/>
              </a:solidFill>
              <a:latin typeface="Gill Sans MT" charset="0"/>
              <a:ea typeface="Gill Sans MT" charset="0"/>
              <a:cs typeface="Gill Sans MT" charset="0"/>
            </a:endParaRPr>
          </a:p>
        </p:txBody>
      </p:sp>
      <p:pic>
        <p:nvPicPr>
          <p:cNvPr id="12" name="Picture 7" descr="WMLOGO-smal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63012" y="6355080"/>
            <a:ext cx="514350" cy="39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6368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1331913" y="2420938"/>
            <a:ext cx="7056437" cy="3968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endParaRPr lang="en-US" altLang="en-US" sz="2000" i="1">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6" cy="6858000"/>
          </a:xfrm>
          <a:prstGeom prst="rect">
            <a:avLst/>
          </a:prstGeom>
        </p:spPr>
      </p:pic>
      <p:sp>
        <p:nvSpPr>
          <p:cNvPr id="8197" name="Rectangle 5"/>
          <p:cNvSpPr>
            <a:spLocks noChangeArrowheads="1"/>
          </p:cNvSpPr>
          <p:nvPr/>
        </p:nvSpPr>
        <p:spPr bwMode="auto">
          <a:xfrm>
            <a:off x="1082839" y="630238"/>
            <a:ext cx="6809874" cy="11430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eaLnBrk="1" hangingPunct="1">
              <a:defRPr/>
            </a:pPr>
            <a:r>
              <a:rPr lang="en-US" altLang="en-US" sz="4000" b="1" dirty="0" smtClean="0">
                <a:solidFill>
                  <a:schemeClr val="bg1"/>
                </a:solidFill>
                <a:latin typeface="Gill Sans MT" charset="0"/>
                <a:ea typeface="Gill Sans MT" charset="0"/>
                <a:cs typeface="Gill Sans MT" charset="0"/>
              </a:rPr>
              <a:t>1. Pray for the guidance of </a:t>
            </a:r>
            <a:r>
              <a:rPr lang="en-US" altLang="en-US" sz="4000" b="1" i="1" dirty="0" smtClean="0">
                <a:solidFill>
                  <a:schemeClr val="bg1"/>
                </a:solidFill>
                <a:latin typeface="Palatino Linotype" charset="0"/>
                <a:ea typeface="Palatino Linotype" charset="0"/>
                <a:cs typeface="Palatino Linotype" charset="0"/>
              </a:rPr>
              <a:t>the Holy Spirit.</a:t>
            </a:r>
          </a:p>
        </p:txBody>
      </p:sp>
      <p:sp>
        <p:nvSpPr>
          <p:cNvPr id="8198" name="Rectangle 6"/>
          <p:cNvSpPr>
            <a:spLocks noChangeArrowheads="1"/>
          </p:cNvSpPr>
          <p:nvPr/>
        </p:nvSpPr>
        <p:spPr bwMode="auto">
          <a:xfrm>
            <a:off x="903749" y="2292269"/>
            <a:ext cx="7614611" cy="399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eaLnBrk="1" hangingPunct="1">
              <a:defRPr/>
            </a:pPr>
            <a:r>
              <a:rPr lang="en-US" altLang="en-US" sz="2800" b="1" i="1" smtClean="0">
                <a:latin typeface="Gill Sans MT" charset="0"/>
                <a:ea typeface="Gill Sans MT" charset="0"/>
                <a:cs typeface="Gill Sans MT" charset="0"/>
              </a:rPr>
              <a:t>Jesus Himself has promised that the Holy Spirit will teach us (John 14:26) speaking God's message to us personally (John 16:13). </a:t>
            </a:r>
          </a:p>
          <a:p>
            <a:pPr eaLnBrk="1" hangingPunct="1">
              <a:lnSpc>
                <a:spcPct val="70000"/>
              </a:lnSpc>
              <a:buFontTx/>
              <a:buNone/>
              <a:defRPr/>
            </a:pPr>
            <a:r>
              <a:rPr lang="en-US" altLang="en-US" sz="2800" b="1" i="1" dirty="0" smtClean="0">
                <a:latin typeface="Gill Sans MT" charset="0"/>
                <a:ea typeface="Gill Sans MT" charset="0"/>
                <a:cs typeface="Gill Sans MT" charset="0"/>
              </a:rPr>
              <a:t> </a:t>
            </a:r>
          </a:p>
          <a:p>
            <a:pPr eaLnBrk="1" hangingPunct="1">
              <a:defRPr/>
            </a:pPr>
            <a:r>
              <a:rPr lang="en-US" altLang="en-US" sz="2800" b="1" i="1" dirty="0" smtClean="0">
                <a:latin typeface="Gill Sans MT" charset="0"/>
                <a:ea typeface="Gill Sans MT" charset="0"/>
                <a:cs typeface="Gill Sans MT" charset="0"/>
              </a:rPr>
              <a:t> The Holy Spirit is the voice that will guide our thoughts as we read (Isaiah 30:21). </a:t>
            </a:r>
          </a:p>
        </p:txBody>
      </p:sp>
    </p:spTree>
    <p:extLst>
      <p:ext uri="{BB962C8B-B14F-4D97-AF65-F5344CB8AC3E}">
        <p14:creationId xmlns:p14="http://schemas.microsoft.com/office/powerpoint/2010/main" val="2136125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5"/>
          <p:cNvSpPr txBox="1">
            <a:spLocks noChangeArrowheads="1"/>
          </p:cNvSpPr>
          <p:nvPr/>
        </p:nvSpPr>
        <p:spPr bwMode="auto">
          <a:xfrm>
            <a:off x="900113" y="2133600"/>
            <a:ext cx="5400675" cy="519113"/>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endParaRPr lang="en-US" altLang="en-US">
              <a:solidFill>
                <a:srgbClr val="FFFF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6" cy="6858000"/>
          </a:xfrm>
          <a:prstGeom prst="rect">
            <a:avLst/>
          </a:prstGeom>
        </p:spPr>
      </p:pic>
      <p:sp>
        <p:nvSpPr>
          <p:cNvPr id="13319" name="Rectangle 7"/>
          <p:cNvSpPr>
            <a:spLocks noChangeArrowheads="1"/>
          </p:cNvSpPr>
          <p:nvPr/>
        </p:nvSpPr>
        <p:spPr bwMode="auto">
          <a:xfrm>
            <a:off x="457200" y="828087"/>
            <a:ext cx="8229600" cy="11430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eaLnBrk="1" hangingPunct="1">
              <a:defRPr/>
            </a:pPr>
            <a:r>
              <a:rPr lang="en-US" altLang="en-US" b="1" dirty="0" smtClean="0">
                <a:solidFill>
                  <a:schemeClr val="bg1"/>
                </a:solidFill>
                <a:latin typeface="Gill Sans MT" charset="0"/>
                <a:ea typeface="Gill Sans MT" charset="0"/>
                <a:cs typeface="Gill Sans MT" charset="0"/>
              </a:rPr>
              <a:t>2. Open your </a:t>
            </a:r>
            <a:r>
              <a:rPr lang="en-US" altLang="en-US" b="1" i="1" dirty="0" smtClean="0">
                <a:solidFill>
                  <a:schemeClr val="bg1"/>
                </a:solidFill>
                <a:latin typeface="Palatino Linotype" charset="0"/>
                <a:ea typeface="Palatino Linotype" charset="0"/>
                <a:cs typeface="Palatino Linotype" charset="0"/>
              </a:rPr>
              <a:t>Bible and read.</a:t>
            </a:r>
          </a:p>
        </p:txBody>
      </p:sp>
      <p:sp>
        <p:nvSpPr>
          <p:cNvPr id="13320" name="Rectangle 8"/>
          <p:cNvSpPr>
            <a:spLocks noChangeArrowheads="1"/>
          </p:cNvSpPr>
          <p:nvPr/>
        </p:nvSpPr>
        <p:spPr bwMode="auto">
          <a:xfrm>
            <a:off x="755650" y="2414500"/>
            <a:ext cx="7499350" cy="2999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609600" indent="-609600">
              <a:spcBef>
                <a:spcPct val="20000"/>
              </a:spcBef>
              <a:buChar char="•"/>
              <a:defRPr sz="3200">
                <a:solidFill>
                  <a:schemeClr val="tx1"/>
                </a:solidFill>
                <a:latin typeface="Arial" charset="0"/>
              </a:defRPr>
            </a:lvl1pPr>
            <a:lvl2pPr marL="990600" indent="-533400">
              <a:spcBef>
                <a:spcPct val="20000"/>
              </a:spcBef>
              <a:buChar char="–"/>
              <a:defRPr sz="2800">
                <a:solidFill>
                  <a:schemeClr val="tx1"/>
                </a:solidFill>
                <a:latin typeface="Arial" charset="0"/>
              </a:defRPr>
            </a:lvl2pPr>
            <a:lvl3pPr marL="1371600" indent="-457200">
              <a:spcBef>
                <a:spcPct val="20000"/>
              </a:spcBef>
              <a:buChar char="•"/>
              <a:defRPr sz="2400">
                <a:solidFill>
                  <a:schemeClr val="tx1"/>
                </a:solidFill>
                <a:latin typeface="Arial" charset="0"/>
              </a:defRPr>
            </a:lvl3pPr>
            <a:lvl4pPr marL="1752600" indent="-381000">
              <a:spcBef>
                <a:spcPct val="20000"/>
              </a:spcBef>
              <a:buChar char="–"/>
              <a:defRPr sz="2000">
                <a:solidFill>
                  <a:schemeClr val="tx1"/>
                </a:solidFill>
                <a:latin typeface="Arial" charset="0"/>
              </a:defRPr>
            </a:lvl4pPr>
            <a:lvl5pPr marL="2209800" indent="-381000">
              <a:spcBef>
                <a:spcPct val="20000"/>
              </a:spcBef>
              <a:buChar char="»"/>
              <a:defRPr sz="2000">
                <a:solidFill>
                  <a:schemeClr val="tx1"/>
                </a:solidFill>
                <a:latin typeface="Arial" charset="0"/>
              </a:defRPr>
            </a:lvl5pPr>
            <a:lvl6pPr marL="2667000" indent="-381000" fontAlgn="base">
              <a:spcBef>
                <a:spcPct val="20000"/>
              </a:spcBef>
              <a:spcAft>
                <a:spcPct val="0"/>
              </a:spcAft>
              <a:buChar char="»"/>
              <a:defRPr sz="2000">
                <a:solidFill>
                  <a:schemeClr val="tx1"/>
                </a:solidFill>
                <a:latin typeface="Arial" charset="0"/>
              </a:defRPr>
            </a:lvl6pPr>
            <a:lvl7pPr marL="3124200" indent="-381000" fontAlgn="base">
              <a:spcBef>
                <a:spcPct val="20000"/>
              </a:spcBef>
              <a:spcAft>
                <a:spcPct val="0"/>
              </a:spcAft>
              <a:buChar char="»"/>
              <a:defRPr sz="2000">
                <a:solidFill>
                  <a:schemeClr val="tx1"/>
                </a:solidFill>
                <a:latin typeface="Arial" charset="0"/>
              </a:defRPr>
            </a:lvl7pPr>
            <a:lvl8pPr marL="3581400" indent="-381000" fontAlgn="base">
              <a:spcBef>
                <a:spcPct val="20000"/>
              </a:spcBef>
              <a:spcAft>
                <a:spcPct val="0"/>
              </a:spcAft>
              <a:buChar char="»"/>
              <a:defRPr sz="2000">
                <a:solidFill>
                  <a:schemeClr val="tx1"/>
                </a:solidFill>
                <a:latin typeface="Arial" charset="0"/>
              </a:defRPr>
            </a:lvl8pPr>
            <a:lvl9pPr marL="4038600" indent="-381000" fontAlgn="base">
              <a:spcBef>
                <a:spcPct val="20000"/>
              </a:spcBef>
              <a:spcAft>
                <a:spcPct val="0"/>
              </a:spcAft>
              <a:buChar char="»"/>
              <a:defRPr sz="2000">
                <a:solidFill>
                  <a:schemeClr val="tx1"/>
                </a:solidFill>
                <a:latin typeface="Arial" charset="0"/>
              </a:defRPr>
            </a:lvl9pPr>
          </a:lstStyle>
          <a:p>
            <a:pPr eaLnBrk="1" hangingPunct="1">
              <a:lnSpc>
                <a:spcPct val="120000"/>
              </a:lnSpc>
              <a:defRPr/>
            </a:pPr>
            <a:r>
              <a:rPr lang="en-US" altLang="en-US" b="1" i="1" smtClean="0">
                <a:latin typeface="Gill Sans MT" charset="0"/>
                <a:ea typeface="Gill Sans MT" charset="0"/>
                <a:cs typeface="Gill Sans MT" charset="0"/>
              </a:rPr>
              <a:t>Read a chapter several times until the facts are very clear. </a:t>
            </a:r>
          </a:p>
          <a:p>
            <a:pPr eaLnBrk="1" hangingPunct="1">
              <a:lnSpc>
                <a:spcPct val="120000"/>
              </a:lnSpc>
              <a:defRPr/>
            </a:pPr>
            <a:r>
              <a:rPr lang="en-US" altLang="en-US" b="1" i="1" dirty="0" smtClean="0">
                <a:latin typeface="Gill Sans MT" charset="0"/>
                <a:ea typeface="Gill Sans MT" charset="0"/>
                <a:cs typeface="Gill Sans MT" charset="0"/>
              </a:rPr>
              <a:t>Read it in different versions.  </a:t>
            </a:r>
          </a:p>
          <a:p>
            <a:pPr eaLnBrk="1" hangingPunct="1">
              <a:lnSpc>
                <a:spcPct val="120000"/>
              </a:lnSpc>
              <a:defRPr/>
            </a:pPr>
            <a:r>
              <a:rPr lang="en-US" altLang="en-US" b="1" i="1" dirty="0" smtClean="0">
                <a:latin typeface="Gill Sans MT" charset="0"/>
                <a:ea typeface="Gill Sans MT" charset="0"/>
                <a:cs typeface="Gill Sans MT" charset="0"/>
              </a:rPr>
              <a:t>Immerse yourself in God's Word. </a:t>
            </a:r>
          </a:p>
        </p:txBody>
      </p:sp>
    </p:spTree>
    <p:extLst>
      <p:ext uri="{BB962C8B-B14F-4D97-AF65-F5344CB8AC3E}">
        <p14:creationId xmlns:p14="http://schemas.microsoft.com/office/powerpoint/2010/main" val="232390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1258888" y="1998663"/>
            <a:ext cx="5688012" cy="57943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buClr>
                <a:srgbClr val="FFCCFF"/>
              </a:buClr>
              <a:buFont typeface="Wingdings" charset="2"/>
              <a:buNone/>
              <a:defRPr/>
            </a:pPr>
            <a:endParaRPr lang="en-US" altLang="en-US" sz="3200" i="1">
              <a:solidFill>
                <a:srgbClr val="FFFF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6" cy="6858000"/>
          </a:xfrm>
          <a:prstGeom prst="rect">
            <a:avLst/>
          </a:prstGeom>
        </p:spPr>
      </p:pic>
      <p:sp>
        <p:nvSpPr>
          <p:cNvPr id="21511" name="Rectangle 7"/>
          <p:cNvSpPr>
            <a:spLocks noChangeArrowheads="1"/>
          </p:cNvSpPr>
          <p:nvPr/>
        </p:nvSpPr>
        <p:spPr bwMode="auto">
          <a:xfrm>
            <a:off x="419435" y="1006388"/>
            <a:ext cx="8769346" cy="11430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lgn="l" eaLnBrk="1" hangingPunct="1">
              <a:defRPr/>
            </a:pPr>
            <a:r>
              <a:rPr lang="en-US" altLang="en-US" sz="4000" b="1" dirty="0" smtClean="0">
                <a:solidFill>
                  <a:schemeClr val="bg1"/>
                </a:solidFill>
                <a:latin typeface="Gill Sans MT" charset="0"/>
                <a:ea typeface="Gill Sans MT" charset="0"/>
                <a:cs typeface="Gill Sans MT" charset="0"/>
              </a:rPr>
              <a:t>3. </a:t>
            </a:r>
            <a:r>
              <a:rPr lang="en-US" altLang="en-US" sz="4000" b="1" i="1" dirty="0" smtClean="0">
                <a:solidFill>
                  <a:schemeClr val="bg1"/>
                </a:solidFill>
                <a:latin typeface="Palatino Linotype" charset="0"/>
                <a:ea typeface="Palatino Linotype" charset="0"/>
                <a:cs typeface="Palatino Linotype" charset="0"/>
              </a:rPr>
              <a:t>Think about </a:t>
            </a:r>
            <a:r>
              <a:rPr lang="en-US" altLang="en-US" sz="4000" b="1" dirty="0" smtClean="0">
                <a:solidFill>
                  <a:schemeClr val="bg1"/>
                </a:solidFill>
                <a:latin typeface="Gill Sans MT" charset="0"/>
                <a:ea typeface="Gill Sans MT" charset="0"/>
                <a:cs typeface="Gill Sans MT" charset="0"/>
              </a:rPr>
              <a:t>what you have read. </a:t>
            </a:r>
          </a:p>
        </p:txBody>
      </p:sp>
      <p:sp>
        <p:nvSpPr>
          <p:cNvPr id="21512" name="Rectangle 8"/>
          <p:cNvSpPr>
            <a:spLocks noChangeArrowheads="1"/>
          </p:cNvSpPr>
          <p:nvPr/>
        </p:nvSpPr>
        <p:spPr bwMode="auto">
          <a:xfrm>
            <a:off x="624308" y="2446167"/>
            <a:ext cx="7918112" cy="2847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609600" indent="-609600">
              <a:spcBef>
                <a:spcPct val="20000"/>
              </a:spcBef>
              <a:buChar char="•"/>
              <a:defRPr sz="3200">
                <a:solidFill>
                  <a:schemeClr val="tx1"/>
                </a:solidFill>
                <a:latin typeface="Arial" charset="0"/>
              </a:defRPr>
            </a:lvl1pPr>
            <a:lvl2pPr marL="990600" indent="-533400">
              <a:spcBef>
                <a:spcPct val="20000"/>
              </a:spcBef>
              <a:buChar char="–"/>
              <a:defRPr sz="2800">
                <a:solidFill>
                  <a:schemeClr val="tx1"/>
                </a:solidFill>
                <a:latin typeface="Arial" charset="0"/>
              </a:defRPr>
            </a:lvl2pPr>
            <a:lvl3pPr marL="1371600" indent="-457200">
              <a:spcBef>
                <a:spcPct val="20000"/>
              </a:spcBef>
              <a:buChar char="•"/>
              <a:defRPr sz="2400">
                <a:solidFill>
                  <a:schemeClr val="tx1"/>
                </a:solidFill>
                <a:latin typeface="Arial" charset="0"/>
              </a:defRPr>
            </a:lvl3pPr>
            <a:lvl4pPr marL="1752600" indent="-381000">
              <a:spcBef>
                <a:spcPct val="20000"/>
              </a:spcBef>
              <a:buChar char="–"/>
              <a:defRPr sz="2000">
                <a:solidFill>
                  <a:schemeClr val="tx1"/>
                </a:solidFill>
                <a:latin typeface="Arial" charset="0"/>
              </a:defRPr>
            </a:lvl4pPr>
            <a:lvl5pPr marL="2209800" indent="-381000">
              <a:spcBef>
                <a:spcPct val="20000"/>
              </a:spcBef>
              <a:buChar char="»"/>
              <a:defRPr sz="2000">
                <a:solidFill>
                  <a:schemeClr val="tx1"/>
                </a:solidFill>
                <a:latin typeface="Arial" charset="0"/>
              </a:defRPr>
            </a:lvl5pPr>
            <a:lvl6pPr marL="2667000" indent="-381000" fontAlgn="base">
              <a:spcBef>
                <a:spcPct val="20000"/>
              </a:spcBef>
              <a:spcAft>
                <a:spcPct val="0"/>
              </a:spcAft>
              <a:buChar char="»"/>
              <a:defRPr sz="2000">
                <a:solidFill>
                  <a:schemeClr val="tx1"/>
                </a:solidFill>
                <a:latin typeface="Arial" charset="0"/>
              </a:defRPr>
            </a:lvl6pPr>
            <a:lvl7pPr marL="3124200" indent="-381000" fontAlgn="base">
              <a:spcBef>
                <a:spcPct val="20000"/>
              </a:spcBef>
              <a:spcAft>
                <a:spcPct val="0"/>
              </a:spcAft>
              <a:buChar char="»"/>
              <a:defRPr sz="2000">
                <a:solidFill>
                  <a:schemeClr val="tx1"/>
                </a:solidFill>
                <a:latin typeface="Arial" charset="0"/>
              </a:defRPr>
            </a:lvl7pPr>
            <a:lvl8pPr marL="3581400" indent="-381000" fontAlgn="base">
              <a:spcBef>
                <a:spcPct val="20000"/>
              </a:spcBef>
              <a:spcAft>
                <a:spcPct val="0"/>
              </a:spcAft>
              <a:buChar char="»"/>
              <a:defRPr sz="2000">
                <a:solidFill>
                  <a:schemeClr val="tx1"/>
                </a:solidFill>
                <a:latin typeface="Arial" charset="0"/>
              </a:defRPr>
            </a:lvl8pPr>
            <a:lvl9pPr marL="4038600" indent="-381000" fontAlgn="base">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2800" b="1" dirty="0" smtClean="0">
                <a:solidFill>
                  <a:srgbClr val="002060"/>
                </a:solidFill>
                <a:latin typeface="Gill Sans MT" charset="0"/>
                <a:ea typeface="Gill Sans MT" charset="0"/>
                <a:cs typeface="Gill Sans MT" charset="0"/>
              </a:rPr>
              <a:t>TRY TO ANSWER THE </a:t>
            </a:r>
          </a:p>
          <a:p>
            <a:pPr eaLnBrk="1" hangingPunct="1">
              <a:buFontTx/>
              <a:buNone/>
              <a:defRPr/>
            </a:pPr>
            <a:r>
              <a:rPr lang="en-US" altLang="en-US" sz="2800" b="1" dirty="0" smtClean="0">
                <a:solidFill>
                  <a:srgbClr val="002060"/>
                </a:solidFill>
                <a:latin typeface="Gill Sans MT" charset="0"/>
                <a:ea typeface="Gill Sans MT" charset="0"/>
                <a:cs typeface="Gill Sans MT" charset="0"/>
              </a:rPr>
              <a:t>FOLLOWING QUESTIONS: </a:t>
            </a:r>
          </a:p>
          <a:p>
            <a:pPr eaLnBrk="1" hangingPunct="1">
              <a:lnSpc>
                <a:spcPct val="20000"/>
              </a:lnSpc>
              <a:buFontTx/>
              <a:buNone/>
              <a:defRPr/>
            </a:pPr>
            <a:endParaRPr lang="en-US" altLang="en-US" sz="2800" b="1" dirty="0" smtClean="0">
              <a:latin typeface="Gill Sans MT" charset="0"/>
              <a:ea typeface="Gill Sans MT" charset="0"/>
              <a:cs typeface="Gill Sans MT" charset="0"/>
            </a:endParaRPr>
          </a:p>
          <a:p>
            <a:pPr eaLnBrk="1" hangingPunct="1">
              <a:defRPr/>
            </a:pPr>
            <a:r>
              <a:rPr lang="en-US" altLang="en-US" sz="2800" b="1" i="1" dirty="0" smtClean="0">
                <a:latin typeface="Gill Sans MT" charset="0"/>
                <a:ea typeface="Gill Sans MT" charset="0"/>
                <a:cs typeface="Gill Sans MT" charset="0"/>
              </a:rPr>
              <a:t>What lesson does this passage have for me?  </a:t>
            </a:r>
          </a:p>
          <a:p>
            <a:pPr eaLnBrk="1" hangingPunct="1">
              <a:defRPr/>
            </a:pPr>
            <a:r>
              <a:rPr lang="en-US" altLang="en-US" sz="2800" b="1" i="1" dirty="0" smtClean="0">
                <a:latin typeface="Gill Sans MT" charset="0"/>
                <a:ea typeface="Gill Sans MT" charset="0"/>
                <a:cs typeface="Gill Sans MT" charset="0"/>
              </a:rPr>
              <a:t>How can I apply it to my own situation?  </a:t>
            </a:r>
          </a:p>
          <a:p>
            <a:pPr eaLnBrk="1" hangingPunct="1">
              <a:defRPr/>
            </a:pPr>
            <a:r>
              <a:rPr lang="en-US" altLang="en-US" sz="2800" b="1" i="1" dirty="0" smtClean="0">
                <a:latin typeface="Gill Sans MT" charset="0"/>
                <a:ea typeface="Gill Sans MT" charset="0"/>
                <a:cs typeface="Gill Sans MT" charset="0"/>
              </a:rPr>
              <a:t>What is God saying to me here?</a:t>
            </a:r>
          </a:p>
        </p:txBody>
      </p:sp>
    </p:spTree>
    <p:extLst>
      <p:ext uri="{BB962C8B-B14F-4D97-AF65-F5344CB8AC3E}">
        <p14:creationId xmlns:p14="http://schemas.microsoft.com/office/powerpoint/2010/main" val="1665022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1" name="Text Box 5"/>
          <p:cNvSpPr txBox="1">
            <a:spLocks noChangeArrowheads="1"/>
          </p:cNvSpPr>
          <p:nvPr/>
        </p:nvSpPr>
        <p:spPr bwMode="auto">
          <a:xfrm>
            <a:off x="1331913" y="2852738"/>
            <a:ext cx="4608512" cy="519112"/>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61950" indent="-361950">
              <a:defRPr>
                <a:solidFill>
                  <a:schemeClr val="tx1"/>
                </a:solidFill>
                <a:latin typeface="Arial" charset="0"/>
              </a:defRPr>
            </a:lvl1pPr>
            <a:lvl2pPr marL="54133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spcBef>
                <a:spcPct val="50000"/>
              </a:spcBef>
              <a:buClr>
                <a:srgbClr val="FFCCFF"/>
              </a:buClr>
              <a:buFont typeface="Wingdings" charset="2"/>
              <a:buNone/>
              <a:defRPr/>
            </a:pPr>
            <a:endParaRPr lang="en-US" altLang="en-US" i="1" smtClean="0">
              <a:solidFill>
                <a:srgbClr val="FFFF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6" cy="6858000"/>
          </a:xfrm>
          <a:prstGeom prst="rect">
            <a:avLst/>
          </a:prstGeom>
        </p:spPr>
      </p:pic>
      <p:sp>
        <p:nvSpPr>
          <p:cNvPr id="86022" name="Rectangle 6"/>
          <p:cNvSpPr>
            <a:spLocks noChangeArrowheads="1"/>
          </p:cNvSpPr>
          <p:nvPr/>
        </p:nvSpPr>
        <p:spPr bwMode="auto">
          <a:xfrm>
            <a:off x="-24061" y="900279"/>
            <a:ext cx="9336505" cy="11430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eaLnBrk="1" hangingPunct="1">
              <a:defRPr/>
            </a:pPr>
            <a:r>
              <a:rPr lang="en-US" altLang="en-US" b="1" dirty="0" smtClean="0">
                <a:solidFill>
                  <a:schemeClr val="bg1"/>
                </a:solidFill>
                <a:latin typeface="Gill Sans MT" charset="0"/>
                <a:ea typeface="Gill Sans MT" charset="0"/>
                <a:cs typeface="Gill Sans MT" charset="0"/>
              </a:rPr>
              <a:t>4. Pick out a key </a:t>
            </a:r>
            <a:r>
              <a:rPr lang="en-US" altLang="en-US" b="1" i="1" dirty="0" smtClean="0">
                <a:solidFill>
                  <a:schemeClr val="bg1"/>
                </a:solidFill>
                <a:latin typeface="Palatino Linotype" charset="0"/>
                <a:ea typeface="Palatino Linotype" charset="0"/>
                <a:cs typeface="Palatino Linotype" charset="0"/>
              </a:rPr>
              <a:t>phrase or verse. </a:t>
            </a:r>
          </a:p>
        </p:txBody>
      </p:sp>
      <p:sp>
        <p:nvSpPr>
          <p:cNvPr id="86023" name="Rectangle 7"/>
          <p:cNvSpPr>
            <a:spLocks noChangeArrowheads="1"/>
          </p:cNvSpPr>
          <p:nvPr/>
        </p:nvSpPr>
        <p:spPr bwMode="auto">
          <a:xfrm>
            <a:off x="514269" y="2192585"/>
            <a:ext cx="812440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eaLnBrk="1" hangingPunct="1">
              <a:lnSpc>
                <a:spcPct val="110000"/>
              </a:lnSpc>
              <a:defRPr/>
            </a:pPr>
            <a:r>
              <a:rPr lang="en-US" altLang="en-US" sz="2800" b="1" i="1" dirty="0" smtClean="0">
                <a:latin typeface="Gill Sans MT" charset="0"/>
                <a:ea typeface="Gill Sans MT" charset="0"/>
                <a:cs typeface="Gill Sans MT" charset="0"/>
              </a:rPr>
              <a:t>As you read the passage, what verse seems to stand out?  </a:t>
            </a:r>
          </a:p>
          <a:p>
            <a:pPr eaLnBrk="1" hangingPunct="1">
              <a:lnSpc>
                <a:spcPct val="110000"/>
              </a:lnSpc>
              <a:defRPr/>
            </a:pPr>
            <a:r>
              <a:rPr lang="en-US" altLang="en-US" sz="2800" b="1" i="1" dirty="0" smtClean="0">
                <a:latin typeface="Gill Sans MT" charset="0"/>
                <a:ea typeface="Gill Sans MT" charset="0"/>
                <a:cs typeface="Gill Sans MT" charset="0"/>
              </a:rPr>
              <a:t>Read it again, underlining the part that seems to apply to you.  </a:t>
            </a:r>
          </a:p>
          <a:p>
            <a:pPr eaLnBrk="1" hangingPunct="1">
              <a:lnSpc>
                <a:spcPct val="110000"/>
              </a:lnSpc>
              <a:defRPr/>
            </a:pPr>
            <a:r>
              <a:rPr lang="en-US" altLang="en-US" sz="2800" b="1" i="1" dirty="0" smtClean="0">
                <a:latin typeface="Gill Sans MT" charset="0"/>
                <a:ea typeface="Gill Sans MT" charset="0"/>
                <a:cs typeface="Gill Sans MT" charset="0"/>
              </a:rPr>
              <a:t>Is it a promise or a command? </a:t>
            </a:r>
          </a:p>
          <a:p>
            <a:pPr eaLnBrk="1" hangingPunct="1">
              <a:lnSpc>
                <a:spcPct val="110000"/>
              </a:lnSpc>
              <a:defRPr/>
            </a:pPr>
            <a:r>
              <a:rPr lang="en-US" altLang="en-US" sz="2800" b="1" i="1" dirty="0" smtClean="0">
                <a:latin typeface="Gill Sans MT" charset="0"/>
                <a:ea typeface="Gill Sans MT" charset="0"/>
                <a:cs typeface="Gill Sans MT" charset="0"/>
              </a:rPr>
              <a:t>I've found it meaningful to underline promises in red and commands in green </a:t>
            </a:r>
          </a:p>
        </p:txBody>
      </p:sp>
    </p:spTree>
    <p:extLst>
      <p:ext uri="{BB962C8B-B14F-4D97-AF65-F5344CB8AC3E}">
        <p14:creationId xmlns:p14="http://schemas.microsoft.com/office/powerpoint/2010/main" val="181652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5" name="Rectangle 5"/>
          <p:cNvSpPr>
            <a:spLocks noChangeArrowheads="1"/>
          </p:cNvSpPr>
          <p:nvPr/>
        </p:nvSpPr>
        <p:spPr bwMode="auto">
          <a:xfrm>
            <a:off x="673100" y="490538"/>
            <a:ext cx="8229600" cy="11430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eaLnBrk="1" hangingPunct="1">
              <a:defRPr/>
            </a:pPr>
            <a:r>
              <a:rPr lang="en-US" altLang="en-US" b="1" smtClean="0">
                <a:solidFill>
                  <a:schemeClr val="tx1"/>
                </a:solidFill>
                <a:latin typeface="Myriad Pro" charset="0"/>
              </a:rPr>
              <a:t>Ellen White advises: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92166" name="Rectangle 6"/>
          <p:cNvSpPr>
            <a:spLocks noChangeArrowheads="1"/>
          </p:cNvSpPr>
          <p:nvPr/>
        </p:nvSpPr>
        <p:spPr bwMode="auto">
          <a:xfrm>
            <a:off x="120317" y="1496092"/>
            <a:ext cx="871086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lgn="ctr" eaLnBrk="1" hangingPunct="1">
              <a:lnSpc>
                <a:spcPct val="120000"/>
              </a:lnSpc>
              <a:buFontTx/>
              <a:buNone/>
              <a:defRPr/>
            </a:pPr>
            <a:endParaRPr lang="en-US" altLang="en-US" sz="2400" b="1" dirty="0" smtClean="0">
              <a:latin typeface="Gill Sans MT" charset="0"/>
              <a:ea typeface="Gill Sans MT" charset="0"/>
              <a:cs typeface="Gill Sans MT" charset="0"/>
            </a:endParaRPr>
          </a:p>
          <a:p>
            <a:pPr lvl="1" algn="ctr" eaLnBrk="1" hangingPunct="1">
              <a:lnSpc>
                <a:spcPct val="120000"/>
              </a:lnSpc>
              <a:buFontTx/>
              <a:buNone/>
              <a:defRPr/>
            </a:pPr>
            <a:r>
              <a:rPr lang="en-US" altLang="en-US" sz="2000" b="1" dirty="0" smtClean="0">
                <a:latin typeface="Gill Sans MT" charset="0"/>
                <a:ea typeface="Gill Sans MT" charset="0"/>
                <a:cs typeface="Gill Sans MT" charset="0"/>
              </a:rPr>
              <a:t>  </a:t>
            </a:r>
            <a:r>
              <a:rPr lang="en-US" altLang="en-US" b="1" i="1" dirty="0" smtClean="0">
                <a:latin typeface="Gill Sans MT" charset="0"/>
                <a:ea typeface="Gill Sans MT" charset="0"/>
                <a:cs typeface="Gill Sans MT" charset="0"/>
              </a:rPr>
              <a:t>"We should take one verse, and concentrate the mind on the task of ascertaining the thought which God has put in that verse for us.  We should dwell upon the thought until it becomes our own, and we know 'what </a:t>
            </a:r>
            <a:r>
              <a:rPr lang="en-US" altLang="en-US" b="1" i="1" dirty="0" err="1" smtClean="0">
                <a:latin typeface="Gill Sans MT" charset="0"/>
                <a:ea typeface="Gill Sans MT" charset="0"/>
                <a:cs typeface="Gill Sans MT" charset="0"/>
              </a:rPr>
              <a:t>saith</a:t>
            </a:r>
            <a:r>
              <a:rPr lang="en-US" altLang="en-US" b="1" i="1" dirty="0" smtClean="0">
                <a:latin typeface="Gill Sans MT" charset="0"/>
                <a:ea typeface="Gill Sans MT" charset="0"/>
                <a:cs typeface="Gill Sans MT" charset="0"/>
              </a:rPr>
              <a:t> the Lord.'” </a:t>
            </a:r>
          </a:p>
          <a:p>
            <a:pPr lvl="1" algn="ctr" eaLnBrk="1" hangingPunct="1">
              <a:lnSpc>
                <a:spcPct val="120000"/>
              </a:lnSpc>
              <a:buFontTx/>
              <a:buNone/>
              <a:defRPr/>
            </a:pPr>
            <a:r>
              <a:rPr lang="en-US" altLang="en-US" b="1" i="1" dirty="0" smtClean="0">
                <a:latin typeface="Gill Sans MT" charset="0"/>
                <a:ea typeface="Gill Sans MT" charset="0"/>
                <a:cs typeface="Gill Sans MT" charset="0"/>
              </a:rPr>
              <a:t>The Desire of Ages, 390</a:t>
            </a:r>
          </a:p>
        </p:txBody>
      </p:sp>
    </p:spTree>
    <p:extLst>
      <p:ext uri="{BB962C8B-B14F-4D97-AF65-F5344CB8AC3E}">
        <p14:creationId xmlns:p14="http://schemas.microsoft.com/office/powerpoint/2010/main" val="1463221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ext Box 3"/>
          <p:cNvSpPr txBox="1">
            <a:spLocks noChangeArrowheads="1"/>
          </p:cNvSpPr>
          <p:nvPr/>
        </p:nvSpPr>
        <p:spPr bwMode="auto">
          <a:xfrm>
            <a:off x="1331913" y="836613"/>
            <a:ext cx="4608512" cy="519112"/>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61950" indent="-361950">
              <a:defRPr>
                <a:solidFill>
                  <a:schemeClr val="tx1"/>
                </a:solidFill>
                <a:latin typeface="Arial" charset="0"/>
              </a:defRPr>
            </a:lvl1pPr>
            <a:lvl2pPr marL="54133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spcBef>
                <a:spcPct val="50000"/>
              </a:spcBef>
              <a:buClr>
                <a:srgbClr val="FFCCFF"/>
              </a:buClr>
              <a:buFont typeface="Wingdings" charset="2"/>
              <a:buNone/>
              <a:defRPr/>
            </a:pPr>
            <a:endParaRPr lang="en-US" altLang="en-US" i="1" smtClean="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6" cy="6858000"/>
          </a:xfrm>
          <a:prstGeom prst="rect">
            <a:avLst/>
          </a:prstGeom>
        </p:spPr>
      </p:pic>
      <p:sp>
        <p:nvSpPr>
          <p:cNvPr id="87044" name="Rectangle 4"/>
          <p:cNvSpPr>
            <a:spLocks noChangeArrowheads="1"/>
          </p:cNvSpPr>
          <p:nvPr/>
        </p:nvSpPr>
        <p:spPr bwMode="auto">
          <a:xfrm>
            <a:off x="457200" y="828088"/>
            <a:ext cx="8229600" cy="11430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eaLnBrk="1" hangingPunct="1">
              <a:defRPr/>
            </a:pPr>
            <a:r>
              <a:rPr lang="en-US" altLang="en-US" b="1" dirty="0" smtClean="0">
                <a:solidFill>
                  <a:schemeClr val="bg1"/>
                </a:solidFill>
                <a:latin typeface="Gill Sans MT" charset="0"/>
                <a:ea typeface="Gill Sans MT" charset="0"/>
                <a:cs typeface="Gill Sans MT" charset="0"/>
              </a:rPr>
              <a:t>5. </a:t>
            </a:r>
            <a:r>
              <a:rPr lang="en-US" altLang="en-US" b="1" i="1" dirty="0" smtClean="0">
                <a:solidFill>
                  <a:schemeClr val="bg1"/>
                </a:solidFill>
                <a:latin typeface="Palatino Linotype" charset="0"/>
                <a:ea typeface="Palatino Linotype" charset="0"/>
                <a:cs typeface="Palatino Linotype" charset="0"/>
              </a:rPr>
              <a:t>Write the message </a:t>
            </a:r>
            <a:r>
              <a:rPr lang="en-US" altLang="en-US" b="1" dirty="0" smtClean="0">
                <a:solidFill>
                  <a:schemeClr val="bg1"/>
                </a:solidFill>
                <a:latin typeface="Gill Sans MT" charset="0"/>
                <a:ea typeface="Gill Sans MT" charset="0"/>
                <a:cs typeface="Gill Sans MT" charset="0"/>
              </a:rPr>
              <a:t>down</a:t>
            </a:r>
          </a:p>
        </p:txBody>
      </p:sp>
      <p:sp>
        <p:nvSpPr>
          <p:cNvPr id="87045" name="Rectangle 5"/>
          <p:cNvSpPr>
            <a:spLocks noChangeArrowheads="1"/>
          </p:cNvSpPr>
          <p:nvPr/>
        </p:nvSpPr>
        <p:spPr bwMode="auto">
          <a:xfrm>
            <a:off x="468313" y="2230270"/>
            <a:ext cx="8218487"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609600" indent="-609600">
              <a:spcBef>
                <a:spcPct val="20000"/>
              </a:spcBef>
              <a:buChar char="•"/>
              <a:defRPr sz="3200">
                <a:solidFill>
                  <a:schemeClr val="tx1"/>
                </a:solidFill>
                <a:latin typeface="Arial" charset="0"/>
              </a:defRPr>
            </a:lvl1pPr>
            <a:lvl2pPr marL="990600" indent="-533400">
              <a:spcBef>
                <a:spcPct val="20000"/>
              </a:spcBef>
              <a:buChar char="–"/>
              <a:defRPr sz="2800">
                <a:solidFill>
                  <a:schemeClr val="tx1"/>
                </a:solidFill>
                <a:latin typeface="Arial" charset="0"/>
              </a:defRPr>
            </a:lvl2pPr>
            <a:lvl3pPr marL="1371600" indent="-457200">
              <a:spcBef>
                <a:spcPct val="20000"/>
              </a:spcBef>
              <a:buChar char="•"/>
              <a:defRPr sz="2400">
                <a:solidFill>
                  <a:schemeClr val="tx1"/>
                </a:solidFill>
                <a:latin typeface="Arial" charset="0"/>
              </a:defRPr>
            </a:lvl3pPr>
            <a:lvl4pPr marL="1752600" indent="-381000">
              <a:spcBef>
                <a:spcPct val="20000"/>
              </a:spcBef>
              <a:buChar char="–"/>
              <a:defRPr sz="2000">
                <a:solidFill>
                  <a:schemeClr val="tx1"/>
                </a:solidFill>
                <a:latin typeface="Arial" charset="0"/>
              </a:defRPr>
            </a:lvl4pPr>
            <a:lvl5pPr marL="2209800" indent="-381000">
              <a:spcBef>
                <a:spcPct val="20000"/>
              </a:spcBef>
              <a:buChar char="»"/>
              <a:defRPr sz="2000">
                <a:solidFill>
                  <a:schemeClr val="tx1"/>
                </a:solidFill>
                <a:latin typeface="Arial" charset="0"/>
              </a:defRPr>
            </a:lvl5pPr>
            <a:lvl6pPr marL="2667000" indent="-381000" fontAlgn="base">
              <a:spcBef>
                <a:spcPct val="20000"/>
              </a:spcBef>
              <a:spcAft>
                <a:spcPct val="0"/>
              </a:spcAft>
              <a:buChar char="»"/>
              <a:defRPr sz="2000">
                <a:solidFill>
                  <a:schemeClr val="tx1"/>
                </a:solidFill>
                <a:latin typeface="Arial" charset="0"/>
              </a:defRPr>
            </a:lvl6pPr>
            <a:lvl7pPr marL="3124200" indent="-381000" fontAlgn="base">
              <a:spcBef>
                <a:spcPct val="20000"/>
              </a:spcBef>
              <a:spcAft>
                <a:spcPct val="0"/>
              </a:spcAft>
              <a:buChar char="»"/>
              <a:defRPr sz="2000">
                <a:solidFill>
                  <a:schemeClr val="tx1"/>
                </a:solidFill>
                <a:latin typeface="Arial" charset="0"/>
              </a:defRPr>
            </a:lvl7pPr>
            <a:lvl8pPr marL="3581400" indent="-381000" fontAlgn="base">
              <a:spcBef>
                <a:spcPct val="20000"/>
              </a:spcBef>
              <a:spcAft>
                <a:spcPct val="0"/>
              </a:spcAft>
              <a:buChar char="»"/>
              <a:defRPr sz="2000">
                <a:solidFill>
                  <a:schemeClr val="tx1"/>
                </a:solidFill>
                <a:latin typeface="Arial" charset="0"/>
              </a:defRPr>
            </a:lvl8pPr>
            <a:lvl9pPr marL="4038600" indent="-381000" fontAlgn="base">
              <a:spcBef>
                <a:spcPct val="20000"/>
              </a:spcBef>
              <a:spcAft>
                <a:spcPct val="0"/>
              </a:spcAft>
              <a:buChar char="»"/>
              <a:defRPr sz="2000">
                <a:solidFill>
                  <a:schemeClr val="tx1"/>
                </a:solidFill>
                <a:latin typeface="Arial" charset="0"/>
              </a:defRPr>
            </a:lvl9pPr>
          </a:lstStyle>
          <a:p>
            <a:pPr eaLnBrk="1" hangingPunct="1">
              <a:lnSpc>
                <a:spcPct val="120000"/>
              </a:lnSpc>
              <a:defRPr/>
            </a:pPr>
            <a:r>
              <a:rPr lang="en-US" altLang="en-US" sz="2800" b="1" i="1" smtClean="0">
                <a:latin typeface="Gill Sans MT" charset="0"/>
                <a:ea typeface="Gill Sans MT" charset="0"/>
                <a:cs typeface="Gill Sans MT" charset="0"/>
              </a:rPr>
              <a:t>Keep a notebook of the messages God gives you each day from His Word, or write out the messages on cards.  </a:t>
            </a:r>
          </a:p>
          <a:p>
            <a:pPr eaLnBrk="1" hangingPunct="1">
              <a:lnSpc>
                <a:spcPct val="120000"/>
              </a:lnSpc>
              <a:defRPr/>
            </a:pPr>
            <a:r>
              <a:rPr lang="en-US" altLang="en-US" sz="2800" b="1" i="1" dirty="0" smtClean="0">
                <a:latin typeface="Gill Sans MT" charset="0"/>
                <a:ea typeface="Gill Sans MT" charset="0"/>
                <a:cs typeface="Gill Sans MT" charset="0"/>
              </a:rPr>
              <a:t>File them in order according to the place they are found in the Bible.  </a:t>
            </a:r>
          </a:p>
          <a:p>
            <a:pPr eaLnBrk="1" hangingPunct="1">
              <a:lnSpc>
                <a:spcPct val="120000"/>
              </a:lnSpc>
              <a:defRPr/>
            </a:pPr>
            <a:r>
              <a:rPr lang="en-US" altLang="en-US" sz="2800" b="1" i="1" dirty="0" smtClean="0">
                <a:latin typeface="Gill Sans MT" charset="0"/>
                <a:ea typeface="Gill Sans MT" charset="0"/>
                <a:cs typeface="Gill Sans MT" charset="0"/>
              </a:rPr>
              <a:t>In due time you will have your own personal commentary on the Bible.	</a:t>
            </a:r>
          </a:p>
        </p:txBody>
      </p:sp>
    </p:spTree>
    <p:extLst>
      <p:ext uri="{BB962C8B-B14F-4D97-AF65-F5344CB8AC3E}">
        <p14:creationId xmlns:p14="http://schemas.microsoft.com/office/powerpoint/2010/main" val="1522525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5"/>
          <p:cNvSpPr txBox="1">
            <a:spLocks noChangeArrowheads="1"/>
          </p:cNvSpPr>
          <p:nvPr/>
        </p:nvSpPr>
        <p:spPr bwMode="auto">
          <a:xfrm>
            <a:off x="1763713" y="2420938"/>
            <a:ext cx="6805612" cy="72548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lnSpc>
                <a:spcPct val="130000"/>
              </a:lnSpc>
              <a:spcBef>
                <a:spcPct val="50000"/>
              </a:spcBef>
              <a:defRPr/>
            </a:pPr>
            <a:endParaRPr lang="en-US" altLang="en-US" sz="320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6" cy="6858000"/>
          </a:xfrm>
          <a:prstGeom prst="rect">
            <a:avLst/>
          </a:prstGeom>
        </p:spPr>
      </p:pic>
      <p:sp>
        <p:nvSpPr>
          <p:cNvPr id="11270" name="Rectangle 6"/>
          <p:cNvSpPr>
            <a:spLocks noChangeArrowheads="1"/>
          </p:cNvSpPr>
          <p:nvPr/>
        </p:nvSpPr>
        <p:spPr bwMode="auto">
          <a:xfrm>
            <a:off x="913148" y="910960"/>
            <a:ext cx="7508875" cy="1156381"/>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eaLnBrk="1" hangingPunct="1">
              <a:defRPr/>
            </a:pPr>
            <a:r>
              <a:rPr lang="en-US" altLang="en-US" b="1" dirty="0" smtClean="0">
                <a:solidFill>
                  <a:schemeClr val="bg1"/>
                </a:solidFill>
                <a:latin typeface="Gill Sans MT" charset="0"/>
                <a:ea typeface="Gill Sans MT" charset="0"/>
                <a:cs typeface="Gill Sans MT" charset="0"/>
              </a:rPr>
              <a:t>6. Paraphrase. </a:t>
            </a:r>
          </a:p>
        </p:txBody>
      </p:sp>
      <p:sp>
        <p:nvSpPr>
          <p:cNvPr id="11271" name="Rectangle 7"/>
          <p:cNvSpPr>
            <a:spLocks noChangeArrowheads="1"/>
          </p:cNvSpPr>
          <p:nvPr/>
        </p:nvSpPr>
        <p:spPr bwMode="auto">
          <a:xfrm>
            <a:off x="288759" y="2192670"/>
            <a:ext cx="8229598" cy="3389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609600" indent="-609600">
              <a:spcBef>
                <a:spcPct val="20000"/>
              </a:spcBef>
              <a:buChar char="•"/>
              <a:defRPr sz="3200">
                <a:solidFill>
                  <a:schemeClr val="tx1"/>
                </a:solidFill>
                <a:latin typeface="Arial" charset="0"/>
              </a:defRPr>
            </a:lvl1pPr>
            <a:lvl2pPr marL="990600" indent="-533400">
              <a:spcBef>
                <a:spcPct val="20000"/>
              </a:spcBef>
              <a:buChar char="–"/>
              <a:defRPr sz="2800">
                <a:solidFill>
                  <a:schemeClr val="tx1"/>
                </a:solidFill>
                <a:latin typeface="Arial" charset="0"/>
              </a:defRPr>
            </a:lvl2pPr>
            <a:lvl3pPr marL="1371600" indent="-457200">
              <a:spcBef>
                <a:spcPct val="20000"/>
              </a:spcBef>
              <a:buChar char="•"/>
              <a:defRPr sz="2400">
                <a:solidFill>
                  <a:schemeClr val="tx1"/>
                </a:solidFill>
                <a:latin typeface="Arial" charset="0"/>
              </a:defRPr>
            </a:lvl3pPr>
            <a:lvl4pPr marL="1752600" indent="-381000">
              <a:spcBef>
                <a:spcPct val="20000"/>
              </a:spcBef>
              <a:buChar char="–"/>
              <a:defRPr sz="2000">
                <a:solidFill>
                  <a:schemeClr val="tx1"/>
                </a:solidFill>
                <a:latin typeface="Arial" charset="0"/>
              </a:defRPr>
            </a:lvl4pPr>
            <a:lvl5pPr marL="2209800" indent="-381000">
              <a:spcBef>
                <a:spcPct val="20000"/>
              </a:spcBef>
              <a:buChar char="»"/>
              <a:defRPr sz="2000">
                <a:solidFill>
                  <a:schemeClr val="tx1"/>
                </a:solidFill>
                <a:latin typeface="Arial" charset="0"/>
              </a:defRPr>
            </a:lvl5pPr>
            <a:lvl6pPr marL="2667000" indent="-381000" fontAlgn="base">
              <a:spcBef>
                <a:spcPct val="20000"/>
              </a:spcBef>
              <a:spcAft>
                <a:spcPct val="0"/>
              </a:spcAft>
              <a:buChar char="»"/>
              <a:defRPr sz="2000">
                <a:solidFill>
                  <a:schemeClr val="tx1"/>
                </a:solidFill>
                <a:latin typeface="Arial" charset="0"/>
              </a:defRPr>
            </a:lvl6pPr>
            <a:lvl7pPr marL="3124200" indent="-381000" fontAlgn="base">
              <a:spcBef>
                <a:spcPct val="20000"/>
              </a:spcBef>
              <a:spcAft>
                <a:spcPct val="0"/>
              </a:spcAft>
              <a:buChar char="»"/>
              <a:defRPr sz="2000">
                <a:solidFill>
                  <a:schemeClr val="tx1"/>
                </a:solidFill>
                <a:latin typeface="Arial" charset="0"/>
              </a:defRPr>
            </a:lvl7pPr>
            <a:lvl8pPr marL="3581400" indent="-381000" fontAlgn="base">
              <a:spcBef>
                <a:spcPct val="20000"/>
              </a:spcBef>
              <a:spcAft>
                <a:spcPct val="0"/>
              </a:spcAft>
              <a:buChar char="»"/>
              <a:defRPr sz="2000">
                <a:solidFill>
                  <a:schemeClr val="tx1"/>
                </a:solidFill>
                <a:latin typeface="Arial" charset="0"/>
              </a:defRPr>
            </a:lvl8pPr>
            <a:lvl9pPr marL="4038600" indent="-381000" fontAlgn="base">
              <a:spcBef>
                <a:spcPct val="20000"/>
              </a:spcBef>
              <a:spcAft>
                <a:spcPct val="0"/>
              </a:spcAft>
              <a:buChar char="»"/>
              <a:defRPr sz="2000">
                <a:solidFill>
                  <a:schemeClr val="tx1"/>
                </a:solidFill>
                <a:latin typeface="Arial" charset="0"/>
              </a:defRPr>
            </a:lvl9pPr>
          </a:lstStyle>
          <a:p>
            <a:pPr algn="ctr" eaLnBrk="1" hangingPunct="1">
              <a:lnSpc>
                <a:spcPct val="30000"/>
              </a:lnSpc>
              <a:buFontTx/>
              <a:buNone/>
              <a:defRPr/>
            </a:pPr>
            <a:r>
              <a:rPr lang="en-US" altLang="en-US" sz="2800" b="1" dirty="0" smtClean="0">
                <a:latin typeface="Gill Sans MT" charset="0"/>
                <a:ea typeface="Gill Sans MT" charset="0"/>
                <a:cs typeface="Gill Sans MT" charset="0"/>
              </a:rPr>
              <a:t>	</a:t>
            </a:r>
          </a:p>
          <a:p>
            <a:pPr algn="ctr" eaLnBrk="1" hangingPunct="1">
              <a:buFontTx/>
              <a:buNone/>
              <a:defRPr/>
            </a:pPr>
            <a:r>
              <a:rPr lang="en-US" altLang="en-US" sz="2800" b="1" dirty="0" smtClean="0">
                <a:latin typeface="Gill Sans MT" charset="0"/>
                <a:ea typeface="Gill Sans MT" charset="0"/>
                <a:cs typeface="Gill Sans MT" charset="0"/>
              </a:rPr>
              <a:t>	</a:t>
            </a:r>
            <a:r>
              <a:rPr lang="en-US" altLang="en-US" sz="2800" b="1" i="1" dirty="0" smtClean="0">
                <a:latin typeface="Gill Sans MT" charset="0"/>
                <a:ea typeface="Gill Sans MT" charset="0"/>
                <a:cs typeface="Gill Sans MT" charset="0"/>
              </a:rPr>
              <a:t>"In His promises and warnings, Jesus means me.  'God so loved the world, that He gave His only-begotten Son, that I believing in Him, might not perish, but have everlasting life.' </a:t>
            </a:r>
            <a:r>
              <a:rPr lang="en-US" altLang="en-US" sz="2800" b="1" i="1" u="sng" dirty="0" smtClean="0">
                <a:latin typeface="Gill Sans MT" charset="0"/>
                <a:ea typeface="Gill Sans MT" charset="0"/>
                <a:cs typeface="Gill Sans MT" charset="0"/>
              </a:rPr>
              <a:t>The experiences related in God's word are to be my experiences</a:t>
            </a:r>
            <a:r>
              <a:rPr lang="en-US" altLang="en-US" sz="2800" b="1" i="1" dirty="0" smtClean="0">
                <a:latin typeface="Gill Sans MT" charset="0"/>
                <a:ea typeface="Gill Sans MT" charset="0"/>
                <a:cs typeface="Gill Sans MT" charset="0"/>
              </a:rPr>
              <a:t>.  Prayer and promise, precept and warning, are mine."</a:t>
            </a:r>
          </a:p>
        </p:txBody>
      </p:sp>
    </p:spTree>
    <p:extLst>
      <p:ext uri="{BB962C8B-B14F-4D97-AF65-F5344CB8AC3E}">
        <p14:creationId xmlns:p14="http://schemas.microsoft.com/office/powerpoint/2010/main" val="1816928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endParaRPr lang="en-US" altLang="en-US" smtClean="0"/>
          </a:p>
        </p:txBody>
      </p:sp>
      <p:sp>
        <p:nvSpPr>
          <p:cNvPr id="93187" name="Rectangle 3"/>
          <p:cNvSpPr>
            <a:spLocks noGrp="1" noChangeArrowheads="1"/>
          </p:cNvSpPr>
          <p:nvPr>
            <p:ph type="body" idx="1"/>
          </p:nvPr>
        </p:nvSpPr>
        <p:spPr/>
        <p:txBody>
          <a:bodyPr/>
          <a:lstStyle/>
          <a:p>
            <a:pPr eaLnBrk="1" hangingPunct="1">
              <a:defRPr/>
            </a:pPr>
            <a:endParaRPr lang="en-US" altLang="en-US"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93189" name="Rectangle 5"/>
          <p:cNvSpPr>
            <a:spLocks noChangeArrowheads="1"/>
          </p:cNvSpPr>
          <p:nvPr/>
        </p:nvSpPr>
        <p:spPr bwMode="auto">
          <a:xfrm>
            <a:off x="925344" y="1028365"/>
            <a:ext cx="7111751" cy="93662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4400" b="1" i="1" smtClean="0">
                <a:solidFill>
                  <a:srgbClr val="002060"/>
                </a:solidFill>
                <a:latin typeface="Gill Sans MT" charset="0"/>
                <a:ea typeface="Gill Sans MT" charset="0"/>
                <a:cs typeface="Gill Sans MT" charset="0"/>
              </a:rPr>
              <a:t>		  Michelle's Message</a:t>
            </a:r>
          </a:p>
        </p:txBody>
      </p:sp>
      <p:sp>
        <p:nvSpPr>
          <p:cNvPr id="93190" name="Text Box 6"/>
          <p:cNvSpPr txBox="1">
            <a:spLocks noChangeArrowheads="1"/>
          </p:cNvSpPr>
          <p:nvPr/>
        </p:nvSpPr>
        <p:spPr bwMode="auto">
          <a:xfrm>
            <a:off x="972302" y="2728158"/>
            <a:ext cx="4634413" cy="186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1" hangingPunct="1">
              <a:lnSpc>
                <a:spcPct val="120000"/>
              </a:lnSpc>
              <a:defRPr/>
            </a:pPr>
            <a:r>
              <a:rPr lang="en-US" altLang="en-US" sz="3200" b="1" i="1">
                <a:latin typeface="Gill Sans MT" charset="0"/>
                <a:ea typeface="Gill Sans MT" charset="0"/>
                <a:cs typeface="Gill Sans MT" charset="0"/>
              </a:rPr>
              <a:t>Michelle’s experience illustrates how personal God’s Word can be.</a:t>
            </a:r>
          </a:p>
        </p:txBody>
      </p:sp>
      <p:pic>
        <p:nvPicPr>
          <p:cNvPr id="2" name="Picture 1"/>
          <p:cNvPicPr>
            <a:picLocks noChangeAspect="1"/>
          </p:cNvPicPr>
          <p:nvPr/>
        </p:nvPicPr>
        <p:blipFill rotWithShape="1">
          <a:blip r:embed="rId4"/>
          <a:srcRect r="60990"/>
          <a:stretch/>
        </p:blipFill>
        <p:spPr>
          <a:xfrm>
            <a:off x="5950367" y="1964990"/>
            <a:ext cx="2627979" cy="4486569"/>
          </a:xfrm>
          <a:prstGeom prst="rect">
            <a:avLst/>
          </a:prstGeom>
          <a:ln>
            <a:noFill/>
          </a:ln>
          <a:effectLst>
            <a:softEdge rad="112500"/>
          </a:effectLst>
        </p:spPr>
      </p:pic>
    </p:spTree>
    <p:extLst>
      <p:ext uri="{BB962C8B-B14F-4D97-AF65-F5344CB8AC3E}">
        <p14:creationId xmlns:p14="http://schemas.microsoft.com/office/powerpoint/2010/main" val="2050213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endParaRPr lang="en-US" altLang="en-US"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95239" name="Rectangle 7"/>
          <p:cNvSpPr>
            <a:spLocks noChangeArrowheads="1"/>
          </p:cNvSpPr>
          <p:nvPr/>
        </p:nvSpPr>
        <p:spPr bwMode="auto">
          <a:xfrm>
            <a:off x="-36513" y="981075"/>
            <a:ext cx="9180513" cy="3840163"/>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lgn="ctr" eaLnBrk="1" hangingPunct="1">
              <a:buFontTx/>
              <a:buNone/>
              <a:defRPr/>
            </a:pPr>
            <a:r>
              <a:rPr lang="en-US" altLang="en-US" sz="4400" b="1" i="1" smtClean="0">
                <a:solidFill>
                  <a:srgbClr val="002060"/>
                </a:solidFill>
                <a:latin typeface="Gill Sans MT" charset="0"/>
                <a:ea typeface="Gill Sans MT" charset="0"/>
                <a:cs typeface="Gill Sans MT" charset="0"/>
              </a:rPr>
              <a:t>	The Reality of Christ's Presence</a:t>
            </a:r>
          </a:p>
        </p:txBody>
      </p:sp>
      <p:sp>
        <p:nvSpPr>
          <p:cNvPr id="95240" name="Text Box 8"/>
          <p:cNvSpPr txBox="1">
            <a:spLocks noChangeArrowheads="1"/>
          </p:cNvSpPr>
          <p:nvPr/>
        </p:nvSpPr>
        <p:spPr bwMode="auto">
          <a:xfrm>
            <a:off x="900696" y="2372727"/>
            <a:ext cx="4056315" cy="2456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1" hangingPunct="1">
              <a:lnSpc>
                <a:spcPct val="120000"/>
              </a:lnSpc>
              <a:defRPr/>
            </a:pPr>
            <a:r>
              <a:rPr lang="en-US" altLang="en-US" sz="3200" b="1" i="1" dirty="0">
                <a:latin typeface="Myriad Pro" charset="0"/>
              </a:rPr>
              <a:t>Tell the story about Pastor F. </a:t>
            </a:r>
            <a:r>
              <a:rPr lang="en-US" altLang="en-US" sz="3200" b="1" i="1" dirty="0" err="1">
                <a:latin typeface="Myriad Pro" charset="0"/>
              </a:rPr>
              <a:t>B.Meyer</a:t>
            </a:r>
            <a:r>
              <a:rPr lang="en-US" altLang="en-US" sz="3200" b="1" i="1" dirty="0">
                <a:latin typeface="Myriad Pro" charset="0"/>
              </a:rPr>
              <a:t>:  see the presenter’s script, page, 23. </a:t>
            </a:r>
          </a:p>
        </p:txBody>
      </p:sp>
      <p:pic>
        <p:nvPicPr>
          <p:cNvPr id="2" name="Picture 1"/>
          <p:cNvPicPr>
            <a:picLocks noChangeAspect="1"/>
          </p:cNvPicPr>
          <p:nvPr/>
        </p:nvPicPr>
        <p:blipFill>
          <a:blip r:embed="rId4"/>
          <a:stretch>
            <a:fillRect/>
          </a:stretch>
        </p:blipFill>
        <p:spPr>
          <a:xfrm>
            <a:off x="5462337" y="2306637"/>
            <a:ext cx="3169316" cy="3693059"/>
          </a:xfrm>
          <a:prstGeom prst="rect">
            <a:avLst/>
          </a:prstGeom>
          <a:ln>
            <a:noFill/>
          </a:ln>
          <a:effectLst>
            <a:softEdge rad="112500"/>
          </a:effectLst>
        </p:spPr>
      </p:pic>
    </p:spTree>
    <p:extLst>
      <p:ext uri="{BB962C8B-B14F-4D97-AF65-F5344CB8AC3E}">
        <p14:creationId xmlns:p14="http://schemas.microsoft.com/office/powerpoint/2010/main" val="1565043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endParaRPr lang="en-US" altLang="en-US" smtClean="0"/>
          </a:p>
        </p:txBody>
      </p:sp>
      <p:sp>
        <p:nvSpPr>
          <p:cNvPr id="94211" name="Rectangle 3"/>
          <p:cNvSpPr>
            <a:spLocks noGrp="1" noChangeArrowheads="1"/>
          </p:cNvSpPr>
          <p:nvPr>
            <p:ph type="body" idx="1"/>
          </p:nvPr>
        </p:nvSpPr>
        <p:spPr/>
        <p:txBody>
          <a:bodyPr/>
          <a:lstStyle/>
          <a:p>
            <a:pPr eaLnBrk="1" hangingPunct="1">
              <a:defRPr/>
            </a:pPr>
            <a:endParaRPr lang="en-US" altLang="en-US"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94213" name="Text Box 5"/>
          <p:cNvSpPr txBox="1">
            <a:spLocks noChangeArrowheads="1"/>
          </p:cNvSpPr>
          <p:nvPr/>
        </p:nvSpPr>
        <p:spPr bwMode="auto">
          <a:xfrm>
            <a:off x="2084557" y="914817"/>
            <a:ext cx="554356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altLang="en-US" sz="4800" b="1" dirty="0">
                <a:solidFill>
                  <a:srgbClr val="002060"/>
                </a:solidFill>
                <a:latin typeface="Gill Sans MT" charset="0"/>
                <a:ea typeface="Gill Sans MT" charset="0"/>
                <a:cs typeface="Gill Sans MT" charset="0"/>
              </a:rPr>
              <a:t>Discover </a:t>
            </a:r>
            <a:r>
              <a:rPr lang="en-US" altLang="en-US" sz="4800" b="1" i="1" dirty="0">
                <a:solidFill>
                  <a:srgbClr val="002060"/>
                </a:solidFill>
                <a:latin typeface="Palatino Linotype" charset="0"/>
                <a:ea typeface="Palatino Linotype" charset="0"/>
                <a:cs typeface="Palatino Linotype" charset="0"/>
              </a:rPr>
              <a:t>the</a:t>
            </a:r>
            <a:r>
              <a:rPr lang="en-US" altLang="en-US" sz="4800" b="1" dirty="0">
                <a:solidFill>
                  <a:srgbClr val="002060"/>
                </a:solidFill>
                <a:latin typeface="Gill Sans MT" charset="0"/>
                <a:ea typeface="Gill Sans MT" charset="0"/>
                <a:cs typeface="Gill Sans MT" charset="0"/>
              </a:rPr>
              <a:t> Word</a:t>
            </a:r>
          </a:p>
        </p:txBody>
      </p:sp>
      <p:sp>
        <p:nvSpPr>
          <p:cNvPr id="94214" name="Text Box 6"/>
          <p:cNvSpPr txBox="1">
            <a:spLocks noChangeArrowheads="1"/>
          </p:cNvSpPr>
          <p:nvPr/>
        </p:nvSpPr>
        <p:spPr bwMode="auto">
          <a:xfrm>
            <a:off x="1564106" y="2078939"/>
            <a:ext cx="6497051" cy="3199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eaLnBrk="1" hangingPunct="1">
              <a:buFontTx/>
              <a:buAutoNum type="arabicPeriod"/>
              <a:defRPr/>
            </a:pPr>
            <a:r>
              <a:rPr lang="en-US" altLang="en-US" sz="3200" b="1" dirty="0" smtClean="0">
                <a:latin typeface="Gill Sans MT" charset="0"/>
                <a:ea typeface="Gill Sans MT" charset="0"/>
                <a:cs typeface="Gill Sans MT" charset="0"/>
              </a:rPr>
              <a:t>Finding God in Scripture</a:t>
            </a:r>
          </a:p>
          <a:p>
            <a:pPr algn="ctr" eaLnBrk="1" hangingPunct="1">
              <a:defRPr/>
            </a:pPr>
            <a:endParaRPr lang="en-US" altLang="en-US" sz="3200" b="1" dirty="0" smtClean="0">
              <a:latin typeface="Gill Sans MT" charset="0"/>
              <a:ea typeface="Gill Sans MT" charset="0"/>
              <a:cs typeface="Gill Sans MT" charset="0"/>
            </a:endParaRPr>
          </a:p>
          <a:p>
            <a:pPr algn="ctr" eaLnBrk="1" hangingPunct="1">
              <a:lnSpc>
                <a:spcPct val="140000"/>
              </a:lnSpc>
              <a:buFontTx/>
              <a:buChar char="•"/>
              <a:defRPr/>
            </a:pPr>
            <a:r>
              <a:rPr lang="en-US" altLang="en-US" sz="3200" b="1" i="1" dirty="0" smtClean="0">
                <a:latin typeface="Gill Sans MT" charset="0"/>
                <a:ea typeface="Gill Sans MT" charset="0"/>
                <a:cs typeface="Gill Sans MT" charset="0"/>
              </a:rPr>
              <a:t>Jeremiah 29:13</a:t>
            </a:r>
          </a:p>
          <a:p>
            <a:pPr algn="ctr" eaLnBrk="1" hangingPunct="1">
              <a:lnSpc>
                <a:spcPct val="140000"/>
              </a:lnSpc>
              <a:buFontTx/>
              <a:buChar char="•"/>
              <a:defRPr/>
            </a:pPr>
            <a:r>
              <a:rPr lang="en-US" altLang="en-US" sz="3200" b="1" i="1" dirty="0" smtClean="0">
                <a:latin typeface="Gill Sans MT" charset="0"/>
                <a:ea typeface="Gill Sans MT" charset="0"/>
                <a:cs typeface="Gill Sans MT" charset="0"/>
              </a:rPr>
              <a:t>John 5:39</a:t>
            </a:r>
          </a:p>
          <a:p>
            <a:pPr algn="ctr" eaLnBrk="1" hangingPunct="1">
              <a:lnSpc>
                <a:spcPct val="140000"/>
              </a:lnSpc>
              <a:buFontTx/>
              <a:buChar char="•"/>
              <a:defRPr/>
            </a:pPr>
            <a:r>
              <a:rPr lang="en-US" altLang="en-US" sz="3200" b="1" i="1" dirty="0" smtClean="0">
                <a:latin typeface="Gill Sans MT" charset="0"/>
                <a:ea typeface="Gill Sans MT" charset="0"/>
                <a:cs typeface="Gill Sans MT" charset="0"/>
              </a:rPr>
              <a:t>I John 1:1-3</a:t>
            </a:r>
          </a:p>
        </p:txBody>
      </p:sp>
    </p:spTree>
    <p:extLst>
      <p:ext uri="{BB962C8B-B14F-4D97-AF65-F5344CB8AC3E}">
        <p14:creationId xmlns:p14="http://schemas.microsoft.com/office/powerpoint/2010/main" val="1314160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309096" cy="6857999"/>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229435267"/>
              </p:ext>
            </p:extLst>
          </p:nvPr>
        </p:nvGraphicFramePr>
        <p:xfrm>
          <a:off x="412160" y="222125"/>
          <a:ext cx="8511927" cy="6400800"/>
        </p:xfrm>
        <a:graphic>
          <a:graphicData uri="http://schemas.openxmlformats.org/drawingml/2006/table">
            <a:tbl>
              <a:tblPr/>
              <a:tblGrid>
                <a:gridCol w="8511927"/>
              </a:tblGrid>
              <a:tr h="5401029">
                <a:tc>
                  <a:txBody>
                    <a:bodyPr/>
                    <a:lstStyle/>
                    <a:p>
                      <a:pPr marL="0" marR="0" algn="ctr">
                        <a:spcBef>
                          <a:spcPts val="0"/>
                        </a:spcBef>
                        <a:spcAft>
                          <a:spcPts val="0"/>
                        </a:spcAft>
                      </a:pPr>
                      <a:r>
                        <a:rPr lang="en-US" sz="2000" dirty="0">
                          <a:effectLst/>
                          <a:latin typeface="Gill Sans MT" charset="0"/>
                          <a:ea typeface="Gill Sans MT" charset="0"/>
                          <a:cs typeface="Gill Sans MT" charset="0"/>
                        </a:rPr>
                        <a:t> </a:t>
                      </a:r>
                      <a:endParaRPr lang="en-US" sz="1600" dirty="0">
                        <a:effectLst/>
                        <a:latin typeface="Gill Sans MT" charset="0"/>
                        <a:ea typeface="Gill Sans MT" charset="0"/>
                        <a:cs typeface="Gill Sans MT" charset="0"/>
                      </a:endParaRPr>
                    </a:p>
                    <a:p>
                      <a:pPr marL="0" marR="0">
                        <a:spcBef>
                          <a:spcPts val="0"/>
                        </a:spcBef>
                        <a:spcAft>
                          <a:spcPts val="0"/>
                        </a:spcAft>
                      </a:pPr>
                      <a:r>
                        <a:rPr lang="en-US" sz="3200" b="1" dirty="0">
                          <a:effectLst/>
                          <a:latin typeface="Gill Sans MT" charset="0"/>
                          <a:ea typeface="Gill Sans MT" charset="0"/>
                          <a:cs typeface="Gill Sans MT" charset="0"/>
                        </a:rPr>
                        <a:t>Group Assignment </a:t>
                      </a:r>
                      <a:r>
                        <a:rPr lang="en-US" sz="3200" b="1" dirty="0" smtClean="0">
                          <a:effectLst/>
                          <a:latin typeface="Gill Sans MT" charset="0"/>
                          <a:ea typeface="Gill Sans MT" charset="0"/>
                          <a:cs typeface="Gill Sans MT" charset="0"/>
                        </a:rPr>
                        <a:t>1</a:t>
                      </a:r>
                      <a:r>
                        <a:rPr lang="en-US" sz="3200" b="1" dirty="0">
                          <a:effectLst/>
                          <a:latin typeface="Gill Sans MT" charset="0"/>
                          <a:ea typeface="Gill Sans MT" charset="0"/>
                          <a:cs typeface="Gill Sans MT" charset="0"/>
                        </a:rPr>
                        <a:t>:  </a:t>
                      </a:r>
                      <a:endParaRPr lang="en-US" sz="3200" b="1" dirty="0" smtClean="0">
                        <a:effectLst/>
                        <a:latin typeface="Gill Sans MT" charset="0"/>
                        <a:ea typeface="Gill Sans MT" charset="0"/>
                        <a:cs typeface="Gill Sans MT" charset="0"/>
                      </a:endParaRPr>
                    </a:p>
                    <a:p>
                      <a:pPr marL="0" marR="0">
                        <a:spcBef>
                          <a:spcPts val="0"/>
                        </a:spcBef>
                        <a:spcAft>
                          <a:spcPts val="0"/>
                        </a:spcAft>
                      </a:pPr>
                      <a:r>
                        <a:rPr lang="en-US" sz="3200" b="1" dirty="0" smtClean="0">
                          <a:effectLst/>
                          <a:latin typeface="Gill Sans MT" charset="0"/>
                          <a:ea typeface="Gill Sans MT" charset="0"/>
                          <a:cs typeface="Gill Sans MT" charset="0"/>
                        </a:rPr>
                        <a:t>"</a:t>
                      </a:r>
                      <a:r>
                        <a:rPr lang="en-US" sz="3200" b="1" dirty="0">
                          <a:effectLst/>
                          <a:latin typeface="Gill Sans MT" charset="0"/>
                          <a:ea typeface="Gill Sans MT" charset="0"/>
                          <a:cs typeface="Gill Sans MT" charset="0"/>
                        </a:rPr>
                        <a:t>Let's Get </a:t>
                      </a:r>
                      <a:r>
                        <a:rPr lang="en-US" sz="3200" b="1" dirty="0" smtClean="0">
                          <a:effectLst/>
                          <a:latin typeface="Gill Sans MT" charset="0"/>
                          <a:ea typeface="Gill Sans MT" charset="0"/>
                          <a:cs typeface="Gill Sans MT" charset="0"/>
                        </a:rPr>
                        <a:t>Acquainted” </a:t>
                      </a:r>
                      <a:r>
                        <a:rPr lang="en-US" sz="2000" b="1" dirty="0" smtClean="0">
                          <a:effectLst/>
                          <a:latin typeface="Gill Sans MT" charset="0"/>
                          <a:ea typeface="Gill Sans MT" charset="0"/>
                          <a:cs typeface="Gill Sans MT" charset="0"/>
                        </a:rPr>
                        <a:t>(10 </a:t>
                      </a:r>
                      <a:r>
                        <a:rPr lang="en-US" sz="2000" b="1" dirty="0">
                          <a:effectLst/>
                          <a:latin typeface="Gill Sans MT" charset="0"/>
                          <a:ea typeface="Gill Sans MT" charset="0"/>
                          <a:cs typeface="Gill Sans MT" charset="0"/>
                        </a:rPr>
                        <a:t>min)</a:t>
                      </a:r>
                      <a:endParaRPr lang="en-US" sz="2000" dirty="0">
                        <a:effectLst/>
                        <a:latin typeface="Gill Sans MT" charset="0"/>
                        <a:ea typeface="Gill Sans MT" charset="0"/>
                        <a:cs typeface="Gill Sans MT" charset="0"/>
                      </a:endParaRPr>
                    </a:p>
                    <a:p>
                      <a:pPr marL="0" marR="0" algn="ctr">
                        <a:spcBef>
                          <a:spcPts val="0"/>
                        </a:spcBef>
                        <a:spcAft>
                          <a:spcPts val="0"/>
                        </a:spcAft>
                      </a:pPr>
                      <a:r>
                        <a:rPr lang="en-US" sz="1600" dirty="0">
                          <a:effectLst/>
                          <a:latin typeface="Gill Sans MT" charset="0"/>
                          <a:ea typeface="Gill Sans MT" charset="0"/>
                          <a:cs typeface="Gill Sans MT" charset="0"/>
                        </a:rPr>
                        <a:t> </a:t>
                      </a:r>
                    </a:p>
                    <a:p>
                      <a:pPr marL="0" marR="0">
                        <a:spcBef>
                          <a:spcPts val="0"/>
                        </a:spcBef>
                        <a:spcAft>
                          <a:spcPts val="0"/>
                        </a:spcAft>
                      </a:pPr>
                      <a:r>
                        <a:rPr lang="en-US" sz="2000" b="1" i="1" dirty="0">
                          <a:effectLst/>
                          <a:latin typeface="Gill Sans MT" charset="0"/>
                          <a:ea typeface="Gill Sans MT" charset="0"/>
                          <a:cs typeface="Gill Sans MT" charset="0"/>
                        </a:rPr>
                        <a:t>Note to the presenter:</a:t>
                      </a:r>
                      <a:r>
                        <a:rPr lang="en-US" sz="2000" b="1" dirty="0">
                          <a:effectLst/>
                          <a:latin typeface="Gill Sans MT" charset="0"/>
                          <a:ea typeface="Gill Sans MT" charset="0"/>
                          <a:cs typeface="Gill Sans MT" charset="0"/>
                        </a:rPr>
                        <a:t> </a:t>
                      </a:r>
                      <a:r>
                        <a:rPr lang="en-US" sz="2000" dirty="0">
                          <a:effectLst/>
                          <a:latin typeface="Gill Sans MT" charset="0"/>
                          <a:ea typeface="Gill Sans MT" charset="0"/>
                          <a:cs typeface="Gill Sans MT" charset="0"/>
                        </a:rPr>
                        <a:t>Ask the women to get in groups of 4, 5, or 6.  Do not allow larger groups, as it will take them too long to complete the exercises.  Instruct the youngest person to answer the first question.  Everyone around the circle then answers the same question.  After all have answered the first question, they may proceed to the second question.  No one has to answer a question if they prefer not to do so.  </a:t>
                      </a:r>
                    </a:p>
                    <a:p>
                      <a:pPr marL="0" marR="0">
                        <a:spcBef>
                          <a:spcPts val="0"/>
                        </a:spcBef>
                        <a:spcAft>
                          <a:spcPts val="0"/>
                        </a:spcAft>
                      </a:pPr>
                      <a:r>
                        <a:rPr lang="en-US" sz="2000" dirty="0">
                          <a:effectLst/>
                          <a:latin typeface="Gill Sans MT" charset="0"/>
                          <a:ea typeface="Gill Sans MT" charset="0"/>
                          <a:cs typeface="Gill Sans MT" charset="0"/>
                        </a:rPr>
                        <a:t> </a:t>
                      </a:r>
                    </a:p>
                    <a:p>
                      <a:pPr marL="342900" marR="0" lvl="0" indent="-342900">
                        <a:spcBef>
                          <a:spcPts val="0"/>
                        </a:spcBef>
                        <a:spcAft>
                          <a:spcPts val="0"/>
                        </a:spcAft>
                        <a:buFont typeface="+mj-lt"/>
                        <a:buAutoNum type="alphaLcPeriod"/>
                        <a:tabLst>
                          <a:tab pos="914400" algn="l"/>
                        </a:tabLst>
                      </a:pPr>
                      <a:r>
                        <a:rPr lang="en-US" sz="2000" dirty="0">
                          <a:effectLst/>
                          <a:latin typeface="Gill Sans MT" charset="0"/>
                          <a:ea typeface="Gill Sans MT" charset="0"/>
                          <a:cs typeface="Gill Sans MT" charset="0"/>
                        </a:rPr>
                        <a:t>Where were you living when you were 8 years old?  Describe your house and      </a:t>
                      </a:r>
                      <a:r>
                        <a:rPr lang="en-US" sz="2000" dirty="0" smtClean="0">
                          <a:effectLst/>
                          <a:latin typeface="Gill Sans MT" charset="0"/>
                          <a:ea typeface="Gill Sans MT" charset="0"/>
                          <a:cs typeface="Gill Sans MT" charset="0"/>
                        </a:rPr>
                        <a:t>surroundings.</a:t>
                      </a:r>
                    </a:p>
                    <a:p>
                      <a:pPr marL="342900" marR="0" lvl="0" indent="-342900">
                        <a:spcBef>
                          <a:spcPts val="0"/>
                        </a:spcBef>
                        <a:spcAft>
                          <a:spcPts val="0"/>
                        </a:spcAft>
                        <a:buFont typeface="+mj-lt"/>
                        <a:buAutoNum type="alphaLcPeriod"/>
                        <a:tabLst>
                          <a:tab pos="914400" algn="l"/>
                        </a:tabLst>
                      </a:pPr>
                      <a:r>
                        <a:rPr lang="en-US" sz="2000" dirty="0" smtClean="0">
                          <a:effectLst/>
                          <a:latin typeface="Gill Sans MT" charset="0"/>
                          <a:ea typeface="Gill Sans MT" charset="0"/>
                          <a:cs typeface="Gill Sans MT" charset="0"/>
                        </a:rPr>
                        <a:t>Which </a:t>
                      </a:r>
                      <a:r>
                        <a:rPr lang="en-US" sz="2000" dirty="0">
                          <a:effectLst/>
                          <a:latin typeface="Gill Sans MT" charset="0"/>
                          <a:ea typeface="Gill Sans MT" charset="0"/>
                          <a:cs typeface="Gill Sans MT" charset="0"/>
                        </a:rPr>
                        <a:t>room was your favorite?  </a:t>
                      </a:r>
                      <a:r>
                        <a:rPr lang="en-US" sz="2000" dirty="0" smtClean="0">
                          <a:effectLst/>
                          <a:latin typeface="Gill Sans MT" charset="0"/>
                          <a:ea typeface="Gill Sans MT" charset="0"/>
                          <a:cs typeface="Gill Sans MT" charset="0"/>
                        </a:rPr>
                        <a:t>Why?</a:t>
                      </a:r>
                    </a:p>
                    <a:p>
                      <a:pPr marL="342900" marR="0" lvl="0" indent="-342900">
                        <a:spcBef>
                          <a:spcPts val="0"/>
                        </a:spcBef>
                        <a:spcAft>
                          <a:spcPts val="0"/>
                        </a:spcAft>
                        <a:buFont typeface="+mj-lt"/>
                        <a:buAutoNum type="alphaLcPeriod"/>
                        <a:tabLst>
                          <a:tab pos="914400" algn="l"/>
                        </a:tabLst>
                      </a:pPr>
                      <a:r>
                        <a:rPr lang="en-US" sz="2000" dirty="0" smtClean="0">
                          <a:effectLst/>
                          <a:latin typeface="Gill Sans MT" charset="0"/>
                          <a:ea typeface="Gill Sans MT" charset="0"/>
                          <a:cs typeface="Gill Sans MT" charset="0"/>
                        </a:rPr>
                        <a:t>How </a:t>
                      </a:r>
                      <a:r>
                        <a:rPr lang="en-US" sz="2000" dirty="0">
                          <a:effectLst/>
                          <a:latin typeface="Gill Sans MT" charset="0"/>
                          <a:ea typeface="Gill Sans MT" charset="0"/>
                          <a:cs typeface="Gill Sans MT" charset="0"/>
                        </a:rPr>
                        <a:t>was your house </a:t>
                      </a:r>
                      <a:r>
                        <a:rPr lang="en-US" sz="2000" dirty="0" smtClean="0">
                          <a:effectLst/>
                          <a:latin typeface="Gill Sans MT" charset="0"/>
                          <a:ea typeface="Gill Sans MT" charset="0"/>
                          <a:cs typeface="Gill Sans MT" charset="0"/>
                        </a:rPr>
                        <a:t>heated?</a:t>
                      </a:r>
                    </a:p>
                    <a:p>
                      <a:pPr marL="342900" marR="0" lvl="0" indent="-342900">
                        <a:spcBef>
                          <a:spcPts val="0"/>
                        </a:spcBef>
                        <a:spcAft>
                          <a:spcPts val="0"/>
                        </a:spcAft>
                        <a:buFont typeface="+mj-lt"/>
                        <a:buAutoNum type="alphaLcPeriod"/>
                        <a:tabLst>
                          <a:tab pos="914400" algn="l"/>
                        </a:tabLst>
                      </a:pPr>
                      <a:r>
                        <a:rPr lang="en-US" sz="2000" dirty="0" smtClean="0">
                          <a:effectLst/>
                          <a:latin typeface="Gill Sans MT" charset="0"/>
                          <a:ea typeface="Gill Sans MT" charset="0"/>
                          <a:cs typeface="Gill Sans MT" charset="0"/>
                        </a:rPr>
                        <a:t>Who </a:t>
                      </a:r>
                      <a:r>
                        <a:rPr lang="en-US" sz="2000" dirty="0">
                          <a:effectLst/>
                          <a:latin typeface="Gill Sans MT" charset="0"/>
                          <a:ea typeface="Gill Sans MT" charset="0"/>
                          <a:cs typeface="Gill Sans MT" charset="0"/>
                        </a:rPr>
                        <a:t>was the emotional center of </a:t>
                      </a:r>
                      <a:r>
                        <a:rPr lang="en-US" sz="2000" dirty="0" smtClean="0">
                          <a:effectLst/>
                          <a:latin typeface="Gill Sans MT" charset="0"/>
                          <a:ea typeface="Gill Sans MT" charset="0"/>
                          <a:cs typeface="Gill Sans MT" charset="0"/>
                        </a:rPr>
                        <a:t>warmth?</a:t>
                      </a:r>
                    </a:p>
                    <a:p>
                      <a:pPr marL="342900" marR="0" lvl="0" indent="-342900">
                        <a:spcBef>
                          <a:spcPts val="0"/>
                        </a:spcBef>
                        <a:spcAft>
                          <a:spcPts val="0"/>
                        </a:spcAft>
                        <a:buFont typeface="+mj-lt"/>
                        <a:buAutoNum type="alphaLcPeriod"/>
                        <a:tabLst>
                          <a:tab pos="914400" algn="l"/>
                        </a:tabLst>
                      </a:pPr>
                      <a:r>
                        <a:rPr lang="en-US" sz="2000" dirty="0" smtClean="0">
                          <a:effectLst/>
                          <a:latin typeface="Gill Sans MT" charset="0"/>
                          <a:ea typeface="Gill Sans MT" charset="0"/>
                          <a:cs typeface="Gill Sans MT" charset="0"/>
                        </a:rPr>
                        <a:t>When </a:t>
                      </a:r>
                      <a:r>
                        <a:rPr lang="en-US" sz="2000" dirty="0">
                          <a:effectLst/>
                          <a:latin typeface="Gill Sans MT" charset="0"/>
                          <a:ea typeface="Gill Sans MT" charset="0"/>
                          <a:cs typeface="Gill Sans MT" charset="0"/>
                        </a:rPr>
                        <a:t>and where did you accept Jesus as your personal </a:t>
                      </a:r>
                      <a:r>
                        <a:rPr lang="en-US" sz="2000" dirty="0" smtClean="0">
                          <a:effectLst/>
                          <a:latin typeface="Gill Sans MT" charset="0"/>
                          <a:ea typeface="Gill Sans MT" charset="0"/>
                          <a:cs typeface="Gill Sans MT" charset="0"/>
                        </a:rPr>
                        <a:t>Savior?</a:t>
                      </a:r>
                    </a:p>
                    <a:p>
                      <a:pPr marL="342900" marR="0" lvl="0" indent="-342900">
                        <a:spcBef>
                          <a:spcPts val="0"/>
                        </a:spcBef>
                        <a:spcAft>
                          <a:spcPts val="0"/>
                        </a:spcAft>
                        <a:buFont typeface="+mj-lt"/>
                        <a:buAutoNum type="alphaLcPeriod"/>
                        <a:tabLst>
                          <a:tab pos="914400" algn="l"/>
                        </a:tabLst>
                      </a:pPr>
                      <a:r>
                        <a:rPr lang="en-US" sz="2000" dirty="0" smtClean="0">
                          <a:effectLst/>
                          <a:latin typeface="Gill Sans MT" charset="0"/>
                          <a:ea typeface="Gill Sans MT" charset="0"/>
                          <a:cs typeface="Gill Sans MT" charset="0"/>
                        </a:rPr>
                        <a:t>Who </a:t>
                      </a:r>
                      <a:r>
                        <a:rPr lang="en-US" sz="2000" dirty="0">
                          <a:effectLst/>
                          <a:latin typeface="Gill Sans MT" charset="0"/>
                          <a:ea typeface="Gill Sans MT" charset="0"/>
                          <a:cs typeface="Gill Sans MT" charset="0"/>
                        </a:rPr>
                        <a:t>was the biggest influence in your deciding to become a follower of Jesus?</a:t>
                      </a:r>
                    </a:p>
                    <a:p>
                      <a:pPr marL="0" marR="0">
                        <a:spcBef>
                          <a:spcPts val="0"/>
                        </a:spcBef>
                        <a:spcAft>
                          <a:spcPts val="0"/>
                        </a:spcAft>
                      </a:pPr>
                      <a:r>
                        <a:rPr lang="en-US" sz="2000" dirty="0">
                          <a:effectLst/>
                          <a:latin typeface="Gill Sans MT" charset="0"/>
                          <a:ea typeface="Gill Sans MT" charset="0"/>
                          <a:cs typeface="Gill Sans MT" charset="0"/>
                        </a:rPr>
                        <a:t> </a:t>
                      </a:r>
                    </a:p>
                  </a:txBody>
                  <a:tcPr marL="68580" marR="68580" marT="0" marB="0">
                    <a:lnL>
                      <a:noFill/>
                    </a:lnL>
                    <a:lnR>
                      <a:noFill/>
                    </a:lnR>
                    <a:lnT>
                      <a:noFill/>
                    </a:lnT>
                    <a:lnB>
                      <a:noFill/>
                    </a:lnB>
                    <a:solidFill>
                      <a:srgbClr val="E0E0E0"/>
                    </a:solidFill>
                  </a:tcPr>
                </a:tc>
              </a:tr>
            </a:tbl>
          </a:graphicData>
        </a:graphic>
      </p:graphicFrame>
    </p:spTree>
    <p:extLst>
      <p:ext uri="{BB962C8B-B14F-4D97-AF65-F5344CB8AC3E}">
        <p14:creationId xmlns:p14="http://schemas.microsoft.com/office/powerpoint/2010/main" val="707059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96258" name="Rectangle 2"/>
          <p:cNvSpPr>
            <a:spLocks noGrp="1" noChangeArrowheads="1"/>
          </p:cNvSpPr>
          <p:nvPr>
            <p:ph type="title"/>
          </p:nvPr>
        </p:nvSpPr>
        <p:spPr>
          <a:xfrm>
            <a:off x="697832" y="1949116"/>
            <a:ext cx="8277893" cy="1186866"/>
          </a:xfrm>
          <a:extLs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a:normAutofit/>
          </a:bodyPr>
          <a:lstStyle/>
          <a:p>
            <a:pPr algn="ctr" eaLnBrk="1" hangingPunct="1">
              <a:defRPr/>
            </a:pPr>
            <a:r>
              <a:rPr lang="en-US" altLang="en-US" sz="3200" b="1" dirty="0" smtClean="0">
                <a:latin typeface="Myriad Pro" charset="0"/>
              </a:rPr>
              <a:t>2. Finding Personal Message in Scripture</a:t>
            </a:r>
          </a:p>
        </p:txBody>
      </p:sp>
      <p:sp>
        <p:nvSpPr>
          <p:cNvPr id="96259" name="Rectangle 3"/>
          <p:cNvSpPr>
            <a:spLocks noGrp="1" noChangeArrowheads="1"/>
          </p:cNvSpPr>
          <p:nvPr>
            <p:ph type="body" idx="1"/>
          </p:nvPr>
        </p:nvSpPr>
        <p:spPr>
          <a:xfrm>
            <a:off x="1347536" y="2974894"/>
            <a:ext cx="7194883" cy="3666540"/>
          </a:xfrm>
        </p:spPr>
        <p:txBody>
          <a:bodyPr/>
          <a:lstStyle/>
          <a:p>
            <a:pPr marL="609600" indent="-609600" eaLnBrk="1" hangingPunct="1">
              <a:buFont typeface="+mj-lt"/>
              <a:buAutoNum type="alphaLcParenR"/>
              <a:defRPr/>
            </a:pPr>
            <a:r>
              <a:rPr lang="en-US" altLang="en-US" b="1" i="1" dirty="0" smtClean="0">
                <a:latin typeface="Gill Sans MT" charset="0"/>
                <a:ea typeface="Gill Sans MT" charset="0"/>
                <a:cs typeface="Gill Sans MT" charset="0"/>
              </a:rPr>
              <a:t>Pray for the Guidance of the Holy Spirit</a:t>
            </a:r>
          </a:p>
          <a:p>
            <a:pPr marL="609600" indent="-609600" eaLnBrk="1" hangingPunct="1">
              <a:buFont typeface="+mj-lt"/>
              <a:buAutoNum type="alphaLcParenR"/>
              <a:defRPr/>
            </a:pPr>
            <a:r>
              <a:rPr lang="en-US" altLang="en-US" b="1" i="1" dirty="0" smtClean="0">
                <a:latin typeface="Gill Sans MT" charset="0"/>
                <a:ea typeface="Gill Sans MT" charset="0"/>
                <a:cs typeface="Gill Sans MT" charset="0"/>
              </a:rPr>
              <a:t>Open your Bible and Read</a:t>
            </a:r>
          </a:p>
          <a:p>
            <a:pPr marL="609600" indent="-609600" eaLnBrk="1" hangingPunct="1">
              <a:buFont typeface="+mj-lt"/>
              <a:buAutoNum type="alphaLcParenR"/>
              <a:defRPr/>
            </a:pPr>
            <a:r>
              <a:rPr lang="en-US" altLang="en-US" b="1" i="1" dirty="0" smtClean="0">
                <a:latin typeface="Gill Sans MT" charset="0"/>
                <a:ea typeface="Gill Sans MT" charset="0"/>
                <a:cs typeface="Gill Sans MT" charset="0"/>
              </a:rPr>
              <a:t>Think About What you Have Read</a:t>
            </a:r>
          </a:p>
          <a:p>
            <a:pPr marL="609600" indent="-609600" eaLnBrk="1" hangingPunct="1">
              <a:buFont typeface="+mj-lt"/>
              <a:buAutoNum type="alphaLcParenR"/>
              <a:defRPr/>
            </a:pPr>
            <a:r>
              <a:rPr lang="en-US" altLang="en-US" b="1" i="1" dirty="0" smtClean="0">
                <a:latin typeface="Gill Sans MT" charset="0"/>
                <a:ea typeface="Gill Sans MT" charset="0"/>
                <a:cs typeface="Gill Sans MT" charset="0"/>
              </a:rPr>
              <a:t>Pick out a Key Phrase or Verse</a:t>
            </a:r>
          </a:p>
          <a:p>
            <a:pPr marL="609600" indent="-609600" eaLnBrk="1" hangingPunct="1">
              <a:buFont typeface="+mj-lt"/>
              <a:buAutoNum type="alphaLcParenR"/>
              <a:defRPr/>
            </a:pPr>
            <a:r>
              <a:rPr lang="en-US" altLang="en-US" b="1" i="1" dirty="0" smtClean="0">
                <a:latin typeface="Gill Sans MT" charset="0"/>
                <a:ea typeface="Gill Sans MT" charset="0"/>
                <a:cs typeface="Gill Sans MT" charset="0"/>
              </a:rPr>
              <a:t>Write the Message Down</a:t>
            </a:r>
          </a:p>
          <a:p>
            <a:pPr marL="609600" indent="-609600" eaLnBrk="1" hangingPunct="1">
              <a:buFont typeface="+mj-lt"/>
              <a:buAutoNum type="alphaLcParenR"/>
              <a:defRPr/>
            </a:pPr>
            <a:r>
              <a:rPr lang="en-US" altLang="en-US" b="1" i="1" dirty="0" smtClean="0">
                <a:latin typeface="Gill Sans MT" charset="0"/>
                <a:ea typeface="Gill Sans MT" charset="0"/>
                <a:cs typeface="Gill Sans MT" charset="0"/>
              </a:rPr>
              <a:t>Paraphrase </a:t>
            </a:r>
          </a:p>
          <a:p>
            <a:pPr marL="609600" indent="-609600" eaLnBrk="1" hangingPunct="1">
              <a:buFont typeface="+mj-lt"/>
              <a:buAutoNum type="alphaLcParenR"/>
              <a:defRPr/>
            </a:pPr>
            <a:endParaRPr lang="en-US" altLang="en-US" b="1" i="1" dirty="0" smtClean="0">
              <a:latin typeface="Gill Sans MT" charset="0"/>
              <a:ea typeface="Gill Sans MT" charset="0"/>
              <a:cs typeface="Gill Sans MT" charset="0"/>
            </a:endParaRPr>
          </a:p>
          <a:p>
            <a:pPr marL="609600" indent="-609600" eaLnBrk="1" hangingPunct="1">
              <a:buFont typeface="+mj-lt"/>
              <a:buAutoNum type="alphaLcParenR"/>
              <a:defRPr/>
            </a:pPr>
            <a:endParaRPr lang="en-US" altLang="en-US" b="1" i="1" dirty="0" smtClean="0">
              <a:latin typeface="Gill Sans MT" charset="0"/>
              <a:ea typeface="Gill Sans MT" charset="0"/>
              <a:cs typeface="Gill Sans MT" charset="0"/>
            </a:endParaRPr>
          </a:p>
        </p:txBody>
      </p:sp>
      <p:sp>
        <p:nvSpPr>
          <p:cNvPr id="5" name="Text Box 5"/>
          <p:cNvSpPr txBox="1">
            <a:spLocks noChangeArrowheads="1"/>
          </p:cNvSpPr>
          <p:nvPr/>
        </p:nvSpPr>
        <p:spPr bwMode="auto">
          <a:xfrm>
            <a:off x="2084557" y="914817"/>
            <a:ext cx="554356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altLang="en-US" sz="4800" b="1" dirty="0">
                <a:solidFill>
                  <a:srgbClr val="002060"/>
                </a:solidFill>
                <a:latin typeface="Gill Sans MT" charset="0"/>
                <a:ea typeface="Gill Sans MT" charset="0"/>
                <a:cs typeface="Gill Sans MT" charset="0"/>
              </a:rPr>
              <a:t>Discover </a:t>
            </a:r>
            <a:r>
              <a:rPr lang="en-US" altLang="en-US" sz="4800" b="1" i="1" dirty="0">
                <a:solidFill>
                  <a:srgbClr val="002060"/>
                </a:solidFill>
                <a:latin typeface="Palatino Linotype" charset="0"/>
                <a:ea typeface="Palatino Linotype" charset="0"/>
                <a:cs typeface="Palatino Linotype" charset="0"/>
              </a:rPr>
              <a:t>the</a:t>
            </a:r>
            <a:r>
              <a:rPr lang="en-US" altLang="en-US" sz="4800" b="1" dirty="0">
                <a:solidFill>
                  <a:srgbClr val="002060"/>
                </a:solidFill>
                <a:latin typeface="Gill Sans MT" charset="0"/>
                <a:ea typeface="Gill Sans MT" charset="0"/>
                <a:cs typeface="Gill Sans MT" charset="0"/>
              </a:rPr>
              <a:t> Word</a:t>
            </a:r>
          </a:p>
        </p:txBody>
      </p:sp>
    </p:spTree>
    <p:extLst>
      <p:ext uri="{BB962C8B-B14F-4D97-AF65-F5344CB8AC3E}">
        <p14:creationId xmlns:p14="http://schemas.microsoft.com/office/powerpoint/2010/main" val="232567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3" name="Content Placeholder 2"/>
          <p:cNvSpPr>
            <a:spLocks noGrp="1"/>
          </p:cNvSpPr>
          <p:nvPr>
            <p:ph idx="1"/>
          </p:nvPr>
        </p:nvSpPr>
        <p:spPr>
          <a:xfrm>
            <a:off x="869281" y="2018129"/>
            <a:ext cx="7793454" cy="1856038"/>
          </a:xfrm>
        </p:spPr>
        <p:txBody>
          <a:bodyPr>
            <a:noAutofit/>
          </a:bodyPr>
          <a:lstStyle/>
          <a:p>
            <a:pPr marL="0" indent="0" algn="ctr">
              <a:buNone/>
            </a:pPr>
            <a:r>
              <a:rPr lang="en-US" sz="4400" b="1" dirty="0">
                <a:latin typeface="Gill Sans MT" charset="0"/>
                <a:ea typeface="Gill Sans MT" charset="0"/>
                <a:cs typeface="Gill Sans MT" charset="0"/>
              </a:rPr>
              <a:t>You will seek me and find me when you seek me with all your heart</a:t>
            </a:r>
            <a:r>
              <a:rPr lang="en-US" sz="4400" b="1" dirty="0" smtClean="0">
                <a:latin typeface="Gill Sans MT" charset="0"/>
                <a:ea typeface="Gill Sans MT" charset="0"/>
                <a:cs typeface="Gill Sans MT" charset="0"/>
              </a:rPr>
              <a:t>. </a:t>
            </a:r>
          </a:p>
          <a:p>
            <a:pPr marL="0" indent="0" algn="ctr">
              <a:buNone/>
            </a:pPr>
            <a:r>
              <a:rPr lang="en-US" sz="3200" b="1" dirty="0" smtClean="0">
                <a:latin typeface="Gill Sans MT" charset="0"/>
                <a:ea typeface="Gill Sans MT" charset="0"/>
                <a:cs typeface="Gill Sans MT" charset="0"/>
              </a:rPr>
              <a:t>Jeremiah 29:13</a:t>
            </a:r>
            <a:endParaRPr lang="en-US" sz="3200" b="1" dirty="0">
              <a:latin typeface="Gill Sans MT" charset="0"/>
              <a:ea typeface="Gill Sans MT" charset="0"/>
              <a:cs typeface="Gill Sans MT" charset="0"/>
            </a:endParaRPr>
          </a:p>
        </p:txBody>
      </p:sp>
    </p:spTree>
    <p:extLst>
      <p:ext uri="{BB962C8B-B14F-4D97-AF65-F5344CB8AC3E}">
        <p14:creationId xmlns:p14="http://schemas.microsoft.com/office/powerpoint/2010/main" val="1194253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defRPr/>
            </a:pPr>
            <a:endParaRPr lang="en-US" altLang="en-US" dirty="0" smtClean="0"/>
          </a:p>
        </p:txBody>
      </p:sp>
      <p:sp>
        <p:nvSpPr>
          <p:cNvPr id="89091" name="Rectangle 3"/>
          <p:cNvSpPr>
            <a:spLocks noGrp="1" noChangeArrowheads="1"/>
          </p:cNvSpPr>
          <p:nvPr>
            <p:ph type="body" idx="1"/>
          </p:nvPr>
        </p:nvSpPr>
        <p:spPr/>
        <p:txBody>
          <a:bodyPr/>
          <a:lstStyle/>
          <a:p>
            <a:pPr eaLnBrk="1" hangingPunct="1">
              <a:defRPr/>
            </a:pPr>
            <a:endParaRPr lang="en-US" altLang="en-US"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6" cy="6858000"/>
          </a:xfrm>
          <a:prstGeom prst="rect">
            <a:avLst/>
          </a:prstGeom>
        </p:spPr>
      </p:pic>
      <p:sp>
        <p:nvSpPr>
          <p:cNvPr id="89093" name="Rectangle 5"/>
          <p:cNvSpPr>
            <a:spLocks noChangeArrowheads="1"/>
          </p:cNvSpPr>
          <p:nvPr/>
        </p:nvSpPr>
        <p:spPr bwMode="auto">
          <a:xfrm>
            <a:off x="192504" y="982328"/>
            <a:ext cx="8243888" cy="8382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lgn="ctr" eaLnBrk="1" hangingPunct="1">
              <a:buFontTx/>
              <a:buNone/>
              <a:defRPr/>
            </a:pPr>
            <a:r>
              <a:rPr lang="en-US" altLang="en-US" sz="4400" b="1" dirty="0" smtClean="0">
                <a:solidFill>
                  <a:schemeClr val="bg1"/>
                </a:solidFill>
                <a:latin typeface="Gill Sans MT" charset="0"/>
                <a:ea typeface="Gill Sans MT" charset="0"/>
                <a:cs typeface="Gill Sans MT" charset="0"/>
              </a:rPr>
              <a:t>A. Discover the </a:t>
            </a:r>
            <a:r>
              <a:rPr lang="en-US" altLang="en-US" sz="4400" b="1" i="1" dirty="0" smtClean="0">
                <a:solidFill>
                  <a:schemeClr val="bg1"/>
                </a:solidFill>
                <a:latin typeface="Palatino Linotype" charset="0"/>
                <a:ea typeface="Palatino Linotype" charset="0"/>
                <a:cs typeface="Palatino Linotype" charset="0"/>
              </a:rPr>
              <a:t>Living Word</a:t>
            </a:r>
            <a:r>
              <a:rPr lang="en-US" altLang="en-US" sz="4400" i="1" dirty="0" smtClean="0">
                <a:solidFill>
                  <a:schemeClr val="bg1"/>
                </a:solidFill>
                <a:latin typeface="Palatino Linotype" charset="0"/>
                <a:ea typeface="Palatino Linotype" charset="0"/>
                <a:cs typeface="Palatino Linotype" charset="0"/>
              </a:rPr>
              <a:t>	</a:t>
            </a:r>
          </a:p>
        </p:txBody>
      </p:sp>
      <p:sp>
        <p:nvSpPr>
          <p:cNvPr id="89094" name="Rectangle 6"/>
          <p:cNvSpPr>
            <a:spLocks noChangeArrowheads="1"/>
          </p:cNvSpPr>
          <p:nvPr/>
        </p:nvSpPr>
        <p:spPr bwMode="auto">
          <a:xfrm>
            <a:off x="492958" y="2455945"/>
            <a:ext cx="7375692" cy="336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eaLnBrk="1" hangingPunct="1">
              <a:defRPr/>
            </a:pPr>
            <a:r>
              <a:rPr lang="en-US" altLang="en-US" sz="2800" b="1" dirty="0" smtClean="0">
                <a:latin typeface="Gill Sans MT" charset="0"/>
                <a:ea typeface="Gill Sans MT" charset="0"/>
                <a:cs typeface="Gill Sans MT" charset="0"/>
              </a:rPr>
              <a:t>Take 10 - 15 minutes to share your personal search for God. </a:t>
            </a:r>
          </a:p>
          <a:p>
            <a:pPr marL="0" indent="0" eaLnBrk="1" hangingPunct="1">
              <a:buNone/>
              <a:defRPr/>
            </a:pPr>
            <a:endParaRPr lang="en-US" altLang="en-US" sz="1200" b="1" dirty="0" smtClean="0">
              <a:latin typeface="Gill Sans MT" charset="0"/>
              <a:ea typeface="Gill Sans MT" charset="0"/>
              <a:cs typeface="Gill Sans MT" charset="0"/>
            </a:endParaRPr>
          </a:p>
          <a:p>
            <a:pPr eaLnBrk="1" hangingPunct="1">
              <a:defRPr/>
            </a:pPr>
            <a:r>
              <a:rPr lang="en-US" altLang="en-US" sz="2800" b="1" dirty="0" smtClean="0">
                <a:latin typeface="Gill Sans MT" charset="0"/>
                <a:ea typeface="Gill Sans MT" charset="0"/>
                <a:cs typeface="Gill Sans MT" charset="0"/>
              </a:rPr>
              <a:t> Emphasize the part Bible  study had in your beginning to have a personal relationship with Jesus Christ.</a:t>
            </a:r>
          </a:p>
        </p:txBody>
      </p:sp>
    </p:spTree>
    <p:extLst>
      <p:ext uri="{BB962C8B-B14F-4D97-AF65-F5344CB8AC3E}">
        <p14:creationId xmlns:p14="http://schemas.microsoft.com/office/powerpoint/2010/main" val="90619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6" cy="6858000"/>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191410553"/>
              </p:ext>
            </p:extLst>
          </p:nvPr>
        </p:nvGraphicFramePr>
        <p:xfrm>
          <a:off x="962525" y="2534880"/>
          <a:ext cx="7411453" cy="2494711"/>
        </p:xfrm>
        <a:graphic>
          <a:graphicData uri="http://schemas.openxmlformats.org/drawingml/2006/table">
            <a:tbl>
              <a:tblPr/>
              <a:tblGrid>
                <a:gridCol w="7411453"/>
              </a:tblGrid>
              <a:tr h="2494711">
                <a:tc>
                  <a:txBody>
                    <a:bodyPr/>
                    <a:lstStyle/>
                    <a:p>
                      <a:pPr marL="0" marR="0" algn="ctr">
                        <a:spcBef>
                          <a:spcPts val="0"/>
                        </a:spcBef>
                        <a:spcAft>
                          <a:spcPts val="0"/>
                        </a:spcAft>
                      </a:pPr>
                      <a:r>
                        <a:rPr lang="en-US" sz="2000" b="1" dirty="0">
                          <a:effectLst/>
                          <a:latin typeface="Gill Sans MT" charset="0"/>
                          <a:ea typeface="Gill Sans MT" charset="0"/>
                          <a:cs typeface="Gill Sans MT" charset="0"/>
                        </a:rPr>
                        <a:t> </a:t>
                      </a:r>
                      <a:endParaRPr lang="en-US" sz="2000" dirty="0">
                        <a:effectLst/>
                        <a:latin typeface="Gill Sans MT" charset="0"/>
                        <a:ea typeface="Gill Sans MT" charset="0"/>
                        <a:cs typeface="Gill Sans MT" charset="0"/>
                      </a:endParaRPr>
                    </a:p>
                    <a:p>
                      <a:pPr marL="0" marR="0" algn="ctr">
                        <a:spcBef>
                          <a:spcPts val="0"/>
                        </a:spcBef>
                        <a:spcAft>
                          <a:spcPts val="0"/>
                        </a:spcAft>
                      </a:pPr>
                      <a:r>
                        <a:rPr lang="en-US" sz="2800" b="1" dirty="0">
                          <a:effectLst/>
                          <a:latin typeface="Gill Sans MT" charset="0"/>
                          <a:ea typeface="Gill Sans MT" charset="0"/>
                          <a:cs typeface="Gill Sans MT" charset="0"/>
                        </a:rPr>
                        <a:t>Group Assignment </a:t>
                      </a:r>
                      <a:r>
                        <a:rPr lang="en-US" sz="2800" b="1" dirty="0" smtClean="0">
                          <a:effectLst/>
                          <a:latin typeface="Gill Sans MT" charset="0"/>
                          <a:ea typeface="Gill Sans MT" charset="0"/>
                          <a:cs typeface="Gill Sans MT" charset="0"/>
                        </a:rPr>
                        <a:t>2</a:t>
                      </a:r>
                      <a:r>
                        <a:rPr lang="en-US" sz="2800" b="1" dirty="0">
                          <a:effectLst/>
                          <a:latin typeface="Gill Sans MT" charset="0"/>
                          <a:ea typeface="Gill Sans MT" charset="0"/>
                          <a:cs typeface="Gill Sans MT" charset="0"/>
                        </a:rPr>
                        <a:t>: </a:t>
                      </a:r>
                      <a:endParaRPr lang="en-US" sz="2800" b="1" dirty="0" smtClean="0">
                        <a:effectLst/>
                        <a:latin typeface="Gill Sans MT" charset="0"/>
                        <a:ea typeface="Gill Sans MT" charset="0"/>
                        <a:cs typeface="Gill Sans MT" charset="0"/>
                      </a:endParaRPr>
                    </a:p>
                    <a:p>
                      <a:pPr marL="0" marR="0" algn="ctr">
                        <a:spcBef>
                          <a:spcPts val="0"/>
                        </a:spcBef>
                        <a:spcAft>
                          <a:spcPts val="0"/>
                        </a:spcAft>
                      </a:pPr>
                      <a:r>
                        <a:rPr lang="en-US" sz="2800" b="1" dirty="0" smtClean="0">
                          <a:effectLst/>
                          <a:latin typeface="Gill Sans MT" charset="0"/>
                          <a:ea typeface="Gill Sans MT" charset="0"/>
                          <a:cs typeface="Gill Sans MT" charset="0"/>
                        </a:rPr>
                        <a:t>Group </a:t>
                      </a:r>
                      <a:r>
                        <a:rPr lang="en-US" sz="2800" b="1" dirty="0">
                          <a:effectLst/>
                          <a:latin typeface="Gill Sans MT" charset="0"/>
                          <a:ea typeface="Gill Sans MT" charset="0"/>
                          <a:cs typeface="Gill Sans MT" charset="0"/>
                        </a:rPr>
                        <a:t>Bible Study</a:t>
                      </a:r>
                      <a:endParaRPr lang="en-US" sz="2000" dirty="0">
                        <a:effectLst/>
                        <a:latin typeface="Gill Sans MT" charset="0"/>
                        <a:ea typeface="Gill Sans MT" charset="0"/>
                        <a:cs typeface="Gill Sans MT" charset="0"/>
                      </a:endParaRPr>
                    </a:p>
                    <a:p>
                      <a:pPr marL="0" marR="0" algn="ctr">
                        <a:spcBef>
                          <a:spcPts val="0"/>
                        </a:spcBef>
                        <a:spcAft>
                          <a:spcPts val="0"/>
                        </a:spcAft>
                      </a:pPr>
                      <a:r>
                        <a:rPr lang="en-US" sz="2400" b="1" dirty="0">
                          <a:effectLst/>
                          <a:latin typeface="Gill Sans MT" charset="0"/>
                          <a:ea typeface="Gill Sans MT" charset="0"/>
                          <a:cs typeface="Gill Sans MT" charset="0"/>
                        </a:rPr>
                        <a:t>(Pages 26-27)</a:t>
                      </a:r>
                      <a:r>
                        <a:rPr lang="en-US" sz="2400" dirty="0">
                          <a:effectLst/>
                          <a:latin typeface="Gill Sans MT" charset="0"/>
                          <a:ea typeface="Gill Sans MT" charset="0"/>
                          <a:cs typeface="Gill Sans MT" charset="0"/>
                        </a:rPr>
                        <a:t> (</a:t>
                      </a:r>
                      <a:r>
                        <a:rPr lang="en-US" sz="2400" i="1" dirty="0">
                          <a:effectLst/>
                          <a:latin typeface="Gill Sans MT" charset="0"/>
                          <a:ea typeface="Gill Sans MT" charset="0"/>
                          <a:cs typeface="Gill Sans MT" charset="0"/>
                        </a:rPr>
                        <a:t>Same groups as assignment #1)</a:t>
                      </a:r>
                      <a:endParaRPr lang="en-US" sz="2400" dirty="0">
                        <a:effectLst/>
                        <a:latin typeface="Gill Sans MT" charset="0"/>
                        <a:ea typeface="Gill Sans MT" charset="0"/>
                        <a:cs typeface="Gill Sans MT" charset="0"/>
                      </a:endParaRPr>
                    </a:p>
                    <a:p>
                      <a:pPr marL="0" marR="0" algn="ctr">
                        <a:spcBef>
                          <a:spcPts val="0"/>
                        </a:spcBef>
                        <a:spcAft>
                          <a:spcPts val="0"/>
                        </a:spcAft>
                      </a:pPr>
                      <a:r>
                        <a:rPr lang="en-US" sz="2000" b="1" dirty="0">
                          <a:effectLst/>
                          <a:latin typeface="Gill Sans MT" charset="0"/>
                          <a:ea typeface="Gill Sans MT" charset="0"/>
                          <a:cs typeface="Gill Sans MT" charset="0"/>
                        </a:rPr>
                        <a:t> </a:t>
                      </a:r>
                      <a:endParaRPr lang="en-US" sz="2000" dirty="0">
                        <a:effectLst/>
                        <a:latin typeface="Gill Sans MT" charset="0"/>
                        <a:ea typeface="Gill Sans MT" charset="0"/>
                        <a:cs typeface="Gill Sans MT" charset="0"/>
                      </a:endParaRPr>
                    </a:p>
                  </a:txBody>
                  <a:tcPr marL="68580" marR="68580" marT="0" marB="0">
                    <a:lnL>
                      <a:noFill/>
                    </a:lnL>
                    <a:lnR>
                      <a:noFill/>
                    </a:lnR>
                    <a:lnT>
                      <a:noFill/>
                    </a:lnT>
                    <a:lnB>
                      <a:noFill/>
                    </a:lnB>
                    <a:solidFill>
                      <a:srgbClr val="E6E6E6"/>
                    </a:solidFill>
                  </a:tcPr>
                </a:tc>
              </a:tr>
            </a:tbl>
          </a:graphicData>
        </a:graphic>
      </p:graphicFrame>
    </p:spTree>
    <p:extLst>
      <p:ext uri="{BB962C8B-B14F-4D97-AF65-F5344CB8AC3E}">
        <p14:creationId xmlns:p14="http://schemas.microsoft.com/office/powerpoint/2010/main" val="48100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09096" cy="6858000"/>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1969065030"/>
              </p:ext>
            </p:extLst>
          </p:nvPr>
        </p:nvGraphicFramePr>
        <p:xfrm>
          <a:off x="1249219" y="2376750"/>
          <a:ext cx="6724106" cy="2364083"/>
        </p:xfrm>
        <a:graphic>
          <a:graphicData uri="http://schemas.openxmlformats.org/drawingml/2006/table">
            <a:tbl>
              <a:tblPr/>
              <a:tblGrid>
                <a:gridCol w="6724106"/>
              </a:tblGrid>
              <a:tr h="2364083">
                <a:tc>
                  <a:txBody>
                    <a:bodyPr/>
                    <a:lstStyle/>
                    <a:p>
                      <a:pPr marL="0" marR="0" algn="ctr">
                        <a:spcBef>
                          <a:spcPts val="0"/>
                        </a:spcBef>
                        <a:spcAft>
                          <a:spcPts val="0"/>
                        </a:spcAft>
                      </a:pPr>
                      <a:r>
                        <a:rPr lang="en-US" sz="2400" b="1" dirty="0">
                          <a:effectLst/>
                          <a:latin typeface="Gill Sans MT" charset="0"/>
                          <a:ea typeface="Gill Sans MT" charset="0"/>
                          <a:cs typeface="Gill Sans MT" charset="0"/>
                        </a:rPr>
                        <a:t> </a:t>
                      </a:r>
                      <a:endParaRPr lang="en-US" sz="2400" dirty="0">
                        <a:effectLst/>
                        <a:latin typeface="Gill Sans MT" charset="0"/>
                        <a:ea typeface="Gill Sans MT" charset="0"/>
                        <a:cs typeface="Gill Sans MT" charset="0"/>
                      </a:endParaRPr>
                    </a:p>
                    <a:p>
                      <a:pPr marL="0" marR="0" algn="ctr">
                        <a:spcBef>
                          <a:spcPts val="0"/>
                        </a:spcBef>
                        <a:spcAft>
                          <a:spcPts val="0"/>
                        </a:spcAft>
                      </a:pPr>
                      <a:r>
                        <a:rPr lang="en-US" sz="3200" b="1" dirty="0">
                          <a:effectLst/>
                          <a:latin typeface="Gill Sans MT" charset="0"/>
                          <a:ea typeface="Gill Sans MT" charset="0"/>
                          <a:cs typeface="Gill Sans MT" charset="0"/>
                        </a:rPr>
                        <a:t>Group Assignment </a:t>
                      </a:r>
                      <a:r>
                        <a:rPr lang="en-US" sz="3200" b="1" dirty="0" smtClean="0">
                          <a:effectLst/>
                          <a:latin typeface="Gill Sans MT" charset="0"/>
                          <a:ea typeface="Gill Sans MT" charset="0"/>
                          <a:cs typeface="Gill Sans MT" charset="0"/>
                        </a:rPr>
                        <a:t>3</a:t>
                      </a:r>
                      <a:r>
                        <a:rPr lang="en-US" sz="3200" b="1" dirty="0">
                          <a:effectLst/>
                          <a:latin typeface="Gill Sans MT" charset="0"/>
                          <a:ea typeface="Gill Sans MT" charset="0"/>
                          <a:cs typeface="Gill Sans MT" charset="0"/>
                        </a:rPr>
                        <a:t>:  </a:t>
                      </a:r>
                      <a:endParaRPr lang="en-US" sz="3200" b="1" dirty="0" smtClean="0">
                        <a:effectLst/>
                        <a:latin typeface="Gill Sans MT" charset="0"/>
                        <a:ea typeface="Gill Sans MT" charset="0"/>
                        <a:cs typeface="Gill Sans MT" charset="0"/>
                      </a:endParaRPr>
                    </a:p>
                    <a:p>
                      <a:pPr marL="0" marR="0" algn="ctr">
                        <a:spcBef>
                          <a:spcPts val="0"/>
                        </a:spcBef>
                        <a:spcAft>
                          <a:spcPts val="0"/>
                        </a:spcAft>
                      </a:pPr>
                      <a:r>
                        <a:rPr lang="en-US" sz="2400" b="1" dirty="0" smtClean="0">
                          <a:effectLst/>
                          <a:latin typeface="Gill Sans MT" charset="0"/>
                          <a:ea typeface="Gill Sans MT" charset="0"/>
                          <a:cs typeface="Gill Sans MT" charset="0"/>
                        </a:rPr>
                        <a:t>Toothpicks </a:t>
                      </a:r>
                      <a:r>
                        <a:rPr lang="en-US" sz="2400" b="1" dirty="0">
                          <a:effectLst/>
                          <a:latin typeface="Gill Sans MT" charset="0"/>
                          <a:ea typeface="Gill Sans MT" charset="0"/>
                          <a:cs typeface="Gill Sans MT" charset="0"/>
                        </a:rPr>
                        <a:t>Testimony </a:t>
                      </a:r>
                      <a:endParaRPr lang="en-US" sz="2400" dirty="0">
                        <a:effectLst/>
                        <a:latin typeface="Gill Sans MT" charset="0"/>
                        <a:ea typeface="Gill Sans MT" charset="0"/>
                        <a:cs typeface="Gill Sans MT" charset="0"/>
                      </a:endParaRPr>
                    </a:p>
                    <a:p>
                      <a:pPr marL="0" marR="0" algn="ctr">
                        <a:spcBef>
                          <a:spcPts val="0"/>
                        </a:spcBef>
                        <a:spcAft>
                          <a:spcPts val="0"/>
                        </a:spcAft>
                      </a:pPr>
                      <a:r>
                        <a:rPr lang="en-US" sz="2400" b="1" dirty="0">
                          <a:effectLst/>
                          <a:latin typeface="Gill Sans MT" charset="0"/>
                          <a:ea typeface="Gill Sans MT" charset="0"/>
                          <a:cs typeface="Gill Sans MT" charset="0"/>
                        </a:rPr>
                        <a:t>(Page 28)</a:t>
                      </a:r>
                      <a:endParaRPr lang="en-US" sz="2400" dirty="0">
                        <a:effectLst/>
                        <a:latin typeface="Gill Sans MT" charset="0"/>
                        <a:ea typeface="Gill Sans MT" charset="0"/>
                        <a:cs typeface="Gill Sans MT" charset="0"/>
                      </a:endParaRPr>
                    </a:p>
                    <a:p>
                      <a:pPr marL="0" marR="0" algn="ctr">
                        <a:spcBef>
                          <a:spcPts val="0"/>
                        </a:spcBef>
                        <a:spcAft>
                          <a:spcPts val="0"/>
                        </a:spcAft>
                      </a:pPr>
                      <a:r>
                        <a:rPr lang="en-US" sz="2400" b="1" dirty="0">
                          <a:effectLst/>
                          <a:latin typeface="Gill Sans MT" charset="0"/>
                          <a:ea typeface="Gill Sans MT" charset="0"/>
                          <a:cs typeface="Gill Sans MT" charset="0"/>
                        </a:rPr>
                        <a:t> </a:t>
                      </a:r>
                      <a:endParaRPr lang="en-US" sz="2400" dirty="0">
                        <a:effectLst/>
                        <a:latin typeface="Gill Sans MT" charset="0"/>
                        <a:ea typeface="Gill Sans MT" charset="0"/>
                        <a:cs typeface="Gill Sans MT" charset="0"/>
                      </a:endParaRPr>
                    </a:p>
                  </a:txBody>
                  <a:tcPr marL="68580" marR="68580" marT="0" marB="0">
                    <a:lnL>
                      <a:noFill/>
                    </a:lnL>
                    <a:lnR>
                      <a:noFill/>
                    </a:lnR>
                    <a:lnT>
                      <a:noFill/>
                    </a:lnT>
                    <a:lnB>
                      <a:noFill/>
                    </a:lnB>
                    <a:solidFill>
                      <a:srgbClr val="E6E6E6"/>
                    </a:solidFill>
                  </a:tcPr>
                </a:tc>
              </a:tr>
            </a:tbl>
          </a:graphicData>
        </a:graphic>
      </p:graphicFrame>
    </p:spTree>
    <p:extLst>
      <p:ext uri="{BB962C8B-B14F-4D97-AF65-F5344CB8AC3E}">
        <p14:creationId xmlns:p14="http://schemas.microsoft.com/office/powerpoint/2010/main" val="1424321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endParaRPr lang="en-US" altLang="en-US" smtClean="0"/>
          </a:p>
        </p:txBody>
      </p:sp>
      <p:sp>
        <p:nvSpPr>
          <p:cNvPr id="90115" name="Rectangle 3"/>
          <p:cNvSpPr>
            <a:spLocks noGrp="1" noChangeArrowheads="1"/>
          </p:cNvSpPr>
          <p:nvPr>
            <p:ph type="body" idx="1"/>
          </p:nvPr>
        </p:nvSpPr>
        <p:spPr/>
        <p:txBody>
          <a:bodyPr/>
          <a:lstStyle/>
          <a:p>
            <a:pPr eaLnBrk="1" hangingPunct="1">
              <a:defRPr/>
            </a:pPr>
            <a:endParaRPr lang="en-US" altLang="en-US"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90117" name="Rectangle 5"/>
          <p:cNvSpPr>
            <a:spLocks noChangeArrowheads="1"/>
          </p:cNvSpPr>
          <p:nvPr/>
        </p:nvSpPr>
        <p:spPr bwMode="auto">
          <a:xfrm>
            <a:off x="567821" y="1004302"/>
            <a:ext cx="8229600" cy="92233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lgn="ctr" eaLnBrk="1" hangingPunct="1">
              <a:buFontTx/>
              <a:buNone/>
              <a:defRPr/>
            </a:pPr>
            <a:r>
              <a:rPr lang="en-US" altLang="en-US" sz="4000" b="1" dirty="0" smtClean="0">
                <a:solidFill>
                  <a:schemeClr val="bg1"/>
                </a:solidFill>
                <a:latin typeface="Gill Sans MT" charset="0"/>
                <a:ea typeface="Gill Sans MT" charset="0"/>
                <a:cs typeface="Gill Sans MT" charset="0"/>
              </a:rPr>
              <a:t>B. Finding a </a:t>
            </a:r>
            <a:r>
              <a:rPr lang="en-US" altLang="en-US" sz="4000" b="1" i="1" dirty="0" smtClean="0">
                <a:solidFill>
                  <a:schemeClr val="bg1"/>
                </a:solidFill>
                <a:latin typeface="Palatino Linotype" charset="0"/>
                <a:ea typeface="Palatino Linotype" charset="0"/>
                <a:cs typeface="Palatino Linotype" charset="0"/>
              </a:rPr>
              <a:t>Personal Message</a:t>
            </a:r>
            <a:r>
              <a:rPr lang="en-US" altLang="en-US" sz="2800" b="1" i="1" dirty="0" smtClean="0">
                <a:solidFill>
                  <a:schemeClr val="bg1"/>
                </a:solidFill>
                <a:latin typeface="Palatino Linotype" charset="0"/>
                <a:ea typeface="Palatino Linotype" charset="0"/>
                <a:cs typeface="Palatino Linotype" charset="0"/>
              </a:rPr>
              <a:t> </a:t>
            </a:r>
          </a:p>
        </p:txBody>
      </p:sp>
      <p:sp>
        <p:nvSpPr>
          <p:cNvPr id="90118" name="Rectangle 6"/>
          <p:cNvSpPr>
            <a:spLocks noChangeArrowheads="1"/>
          </p:cNvSpPr>
          <p:nvPr/>
        </p:nvSpPr>
        <p:spPr bwMode="auto">
          <a:xfrm>
            <a:off x="626477" y="2921000"/>
            <a:ext cx="7647124"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eaLnBrk="1" hangingPunct="1">
              <a:lnSpc>
                <a:spcPct val="120000"/>
              </a:lnSpc>
              <a:defRPr/>
            </a:pPr>
            <a:r>
              <a:rPr lang="en-US" altLang="en-US" i="1" dirty="0" smtClean="0">
                <a:solidFill>
                  <a:schemeClr val="tx1"/>
                </a:solidFill>
                <a:latin typeface="Gill Sans MT" charset="0"/>
                <a:ea typeface="Gill Sans MT" charset="0"/>
                <a:cs typeface="Gill Sans MT" charset="0"/>
              </a:rPr>
              <a:t>There are </a:t>
            </a:r>
            <a:r>
              <a:rPr lang="en-US" altLang="en-US" i="1" u="sng" dirty="0" smtClean="0">
                <a:solidFill>
                  <a:schemeClr val="tx1"/>
                </a:solidFill>
                <a:latin typeface="Gill Sans MT" charset="0"/>
                <a:ea typeface="Gill Sans MT" charset="0"/>
                <a:cs typeface="Gill Sans MT" charset="0"/>
              </a:rPr>
              <a:t>two</a:t>
            </a:r>
            <a:r>
              <a:rPr lang="en-US" altLang="en-US" i="1" dirty="0" smtClean="0">
                <a:solidFill>
                  <a:schemeClr val="tx1"/>
                </a:solidFill>
                <a:latin typeface="Gill Sans MT" charset="0"/>
                <a:ea typeface="Gill Sans MT" charset="0"/>
                <a:cs typeface="Gill Sans MT" charset="0"/>
              </a:rPr>
              <a:t> basic reasons we must spend time in God's Word.</a:t>
            </a:r>
          </a:p>
        </p:txBody>
      </p:sp>
    </p:spTree>
    <p:extLst>
      <p:ext uri="{BB962C8B-B14F-4D97-AF65-F5344CB8AC3E}">
        <p14:creationId xmlns:p14="http://schemas.microsoft.com/office/powerpoint/2010/main" val="451441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1258888" y="1484313"/>
            <a:ext cx="6624637" cy="57943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endParaRPr lang="en-US" altLang="en-US" sz="3200" i="1">
              <a:solidFill>
                <a:srgbClr val="FFFF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3077" name="Rectangle 5"/>
          <p:cNvSpPr>
            <a:spLocks noChangeArrowheads="1"/>
          </p:cNvSpPr>
          <p:nvPr/>
        </p:nvSpPr>
        <p:spPr bwMode="auto">
          <a:xfrm>
            <a:off x="543260" y="2305885"/>
            <a:ext cx="8215730" cy="410368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eaLnBrk="1" hangingPunct="1">
              <a:buFontTx/>
              <a:buNone/>
              <a:defRPr/>
            </a:pPr>
            <a:r>
              <a:rPr lang="en-US" altLang="en-US" dirty="0" smtClean="0">
                <a:solidFill>
                  <a:srgbClr val="002060"/>
                </a:solidFill>
                <a:latin typeface="Gill Sans MT" charset="0"/>
                <a:ea typeface="Gill Sans MT" charset="0"/>
                <a:cs typeface="Gill Sans MT" charset="0"/>
              </a:rPr>
              <a:t>1. To find God; </a:t>
            </a:r>
          </a:p>
          <a:p>
            <a:pPr eaLnBrk="1" hangingPunct="1">
              <a:buFontTx/>
              <a:buNone/>
              <a:defRPr/>
            </a:pPr>
            <a:r>
              <a:rPr lang="en-US" altLang="en-US" dirty="0" smtClean="0">
                <a:solidFill>
                  <a:srgbClr val="002060"/>
                </a:solidFill>
                <a:latin typeface="Gill Sans MT" charset="0"/>
                <a:ea typeface="Gill Sans MT" charset="0"/>
                <a:cs typeface="Gill Sans MT" charset="0"/>
              </a:rPr>
              <a:t>2. To find a personal message from God</a:t>
            </a:r>
          </a:p>
          <a:p>
            <a:pPr eaLnBrk="1" hangingPunct="1">
              <a:lnSpc>
                <a:spcPct val="50000"/>
              </a:lnSpc>
              <a:buFontTx/>
              <a:buNone/>
              <a:defRPr/>
            </a:pPr>
            <a:endParaRPr lang="en-US" altLang="en-US" dirty="0" smtClean="0">
              <a:latin typeface="Gill Sans MT" charset="0"/>
              <a:ea typeface="Gill Sans MT" charset="0"/>
              <a:cs typeface="Gill Sans MT" charset="0"/>
            </a:endParaRPr>
          </a:p>
          <a:p>
            <a:pPr algn="ctr" eaLnBrk="1" hangingPunct="1">
              <a:buFontTx/>
              <a:buNone/>
              <a:defRPr/>
            </a:pPr>
            <a:r>
              <a:rPr lang="en-US" altLang="en-US" sz="2800" dirty="0" smtClean="0">
                <a:latin typeface="Gill Sans MT" charset="0"/>
                <a:ea typeface="Gill Sans MT" charset="0"/>
                <a:cs typeface="Gill Sans MT" charset="0"/>
              </a:rPr>
              <a:t>  "The Scriptures are to be received as God's Word to us.  In them He is speaking to us individually, speaking as directly as if we could listen to His voice."</a:t>
            </a:r>
            <a:r>
              <a:rPr lang="en-US" altLang="en-US" dirty="0" smtClean="0">
                <a:latin typeface="Gill Sans MT" charset="0"/>
                <a:ea typeface="Gill Sans MT" charset="0"/>
                <a:cs typeface="Gill Sans MT" charset="0"/>
              </a:rPr>
              <a:t> </a:t>
            </a:r>
          </a:p>
          <a:p>
            <a:pPr algn="ctr" eaLnBrk="1" hangingPunct="1">
              <a:buFontTx/>
              <a:buNone/>
              <a:defRPr/>
            </a:pPr>
            <a:r>
              <a:rPr lang="en-US" altLang="en-US" dirty="0" smtClean="0">
                <a:latin typeface="Gill Sans MT" charset="0"/>
                <a:ea typeface="Gill Sans MT" charset="0"/>
                <a:cs typeface="Gill Sans MT" charset="0"/>
              </a:rPr>
              <a:t> </a:t>
            </a:r>
            <a:endParaRPr lang="en-US" altLang="en-US" sz="2400" dirty="0" smtClean="0">
              <a:latin typeface="Gill Sans MT" charset="0"/>
              <a:ea typeface="Gill Sans MT" charset="0"/>
              <a:cs typeface="Gill Sans MT" charset="0"/>
            </a:endParaRPr>
          </a:p>
        </p:txBody>
      </p:sp>
    </p:spTree>
    <p:extLst>
      <p:ext uri="{BB962C8B-B14F-4D97-AF65-F5344CB8AC3E}">
        <p14:creationId xmlns:p14="http://schemas.microsoft.com/office/powerpoint/2010/main" val="310624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240479514"/>
              </p:ext>
            </p:extLst>
          </p:nvPr>
        </p:nvGraphicFramePr>
        <p:xfrm>
          <a:off x="1218801" y="2465604"/>
          <a:ext cx="6983730" cy="2194560"/>
        </p:xfrm>
        <a:graphic>
          <a:graphicData uri="http://schemas.openxmlformats.org/drawingml/2006/table">
            <a:tbl>
              <a:tblPr/>
              <a:tblGrid>
                <a:gridCol w="6983730"/>
              </a:tblGrid>
              <a:tr h="0">
                <a:tc>
                  <a:txBody>
                    <a:bodyPr/>
                    <a:lstStyle/>
                    <a:p>
                      <a:pPr marL="0" marR="0" algn="ctr">
                        <a:spcBef>
                          <a:spcPts val="0"/>
                        </a:spcBef>
                        <a:spcAft>
                          <a:spcPts val="0"/>
                        </a:spcAft>
                      </a:pPr>
                      <a:r>
                        <a:rPr lang="en-US" sz="3200" dirty="0">
                          <a:effectLst/>
                          <a:latin typeface="Gill Sans MT" charset="0"/>
                          <a:ea typeface="Gill Sans MT" charset="0"/>
                          <a:cs typeface="Gill Sans MT" charset="0"/>
                        </a:rPr>
                        <a:t> </a:t>
                      </a:r>
                    </a:p>
                    <a:p>
                      <a:pPr marL="0" marR="0" algn="ctr">
                        <a:spcBef>
                          <a:spcPts val="0"/>
                        </a:spcBef>
                        <a:spcAft>
                          <a:spcPts val="0"/>
                        </a:spcAft>
                      </a:pPr>
                      <a:r>
                        <a:rPr lang="en-US" sz="3200" b="1" dirty="0">
                          <a:effectLst/>
                          <a:latin typeface="Gill Sans MT" charset="0"/>
                          <a:ea typeface="Gill Sans MT" charset="0"/>
                          <a:cs typeface="Gill Sans MT" charset="0"/>
                        </a:rPr>
                        <a:t>Group Assignment </a:t>
                      </a:r>
                      <a:r>
                        <a:rPr lang="en-US" sz="3200" b="1" dirty="0" smtClean="0">
                          <a:effectLst/>
                          <a:latin typeface="Gill Sans MT" charset="0"/>
                          <a:ea typeface="Gill Sans MT" charset="0"/>
                          <a:cs typeface="Gill Sans MT" charset="0"/>
                        </a:rPr>
                        <a:t>4</a:t>
                      </a:r>
                      <a:r>
                        <a:rPr lang="en-US" sz="3200" b="1" dirty="0">
                          <a:effectLst/>
                          <a:latin typeface="Gill Sans MT" charset="0"/>
                          <a:ea typeface="Gill Sans MT" charset="0"/>
                          <a:cs typeface="Gill Sans MT" charset="0"/>
                        </a:rPr>
                        <a:t>: </a:t>
                      </a:r>
                      <a:endParaRPr lang="en-US" sz="3200" b="1" dirty="0" smtClean="0">
                        <a:effectLst/>
                        <a:latin typeface="Gill Sans MT" charset="0"/>
                        <a:ea typeface="Gill Sans MT" charset="0"/>
                        <a:cs typeface="Gill Sans MT" charset="0"/>
                      </a:endParaRPr>
                    </a:p>
                    <a:p>
                      <a:pPr marL="0" marR="0" algn="ctr">
                        <a:spcBef>
                          <a:spcPts val="0"/>
                        </a:spcBef>
                        <a:spcAft>
                          <a:spcPts val="0"/>
                        </a:spcAft>
                      </a:pPr>
                      <a:r>
                        <a:rPr lang="en-US" sz="2400" b="1" dirty="0" smtClean="0">
                          <a:effectLst/>
                          <a:latin typeface="Gill Sans MT" charset="0"/>
                          <a:ea typeface="Gill Sans MT" charset="0"/>
                          <a:cs typeface="Gill Sans MT" charset="0"/>
                        </a:rPr>
                        <a:t>Messages </a:t>
                      </a:r>
                      <a:r>
                        <a:rPr lang="en-US" sz="2400" b="1" dirty="0">
                          <a:effectLst/>
                          <a:latin typeface="Gill Sans MT" charset="0"/>
                          <a:ea typeface="Gill Sans MT" charset="0"/>
                          <a:cs typeface="Gill Sans MT" charset="0"/>
                        </a:rPr>
                        <a:t>to Bible Women </a:t>
                      </a:r>
                      <a:endParaRPr lang="en-US" sz="2400" dirty="0">
                        <a:effectLst/>
                        <a:latin typeface="Gill Sans MT" charset="0"/>
                        <a:ea typeface="Gill Sans MT" charset="0"/>
                        <a:cs typeface="Gill Sans MT" charset="0"/>
                      </a:endParaRPr>
                    </a:p>
                    <a:p>
                      <a:pPr marL="0" marR="0" algn="ctr">
                        <a:spcBef>
                          <a:spcPts val="0"/>
                        </a:spcBef>
                        <a:spcAft>
                          <a:spcPts val="0"/>
                        </a:spcAft>
                      </a:pPr>
                      <a:r>
                        <a:rPr lang="en-US" sz="2400" b="1" dirty="0">
                          <a:effectLst/>
                          <a:latin typeface="Gill Sans MT" charset="0"/>
                          <a:ea typeface="Gill Sans MT" charset="0"/>
                          <a:cs typeface="Gill Sans MT" charset="0"/>
                        </a:rPr>
                        <a:t>(Page 29)</a:t>
                      </a:r>
                      <a:endParaRPr lang="en-US" sz="2400" dirty="0">
                        <a:effectLst/>
                        <a:latin typeface="Gill Sans MT" charset="0"/>
                        <a:ea typeface="Gill Sans MT" charset="0"/>
                        <a:cs typeface="Gill Sans MT" charset="0"/>
                      </a:endParaRPr>
                    </a:p>
                    <a:p>
                      <a:pPr marL="0" marR="0" algn="ctr">
                        <a:spcBef>
                          <a:spcPts val="0"/>
                        </a:spcBef>
                        <a:spcAft>
                          <a:spcPts val="0"/>
                        </a:spcAft>
                      </a:pPr>
                      <a:r>
                        <a:rPr lang="en-US" sz="3200" dirty="0">
                          <a:effectLst/>
                          <a:latin typeface="Gill Sans MT" charset="0"/>
                          <a:ea typeface="Gill Sans MT" charset="0"/>
                          <a:cs typeface="Gill Sans MT" charset="0"/>
                        </a:rPr>
                        <a:t> </a:t>
                      </a:r>
                    </a:p>
                  </a:txBody>
                  <a:tcPr marL="68580" marR="68580" marT="0" marB="0">
                    <a:lnL>
                      <a:noFill/>
                    </a:lnL>
                    <a:lnR>
                      <a:noFill/>
                    </a:lnR>
                    <a:lnT>
                      <a:noFill/>
                    </a:lnT>
                    <a:lnB>
                      <a:noFill/>
                    </a:lnB>
                    <a:solidFill>
                      <a:srgbClr val="E6E6E6"/>
                    </a:solidFill>
                  </a:tcPr>
                </a:tc>
              </a:tr>
            </a:tbl>
          </a:graphicData>
        </a:graphic>
      </p:graphicFrame>
    </p:spTree>
    <p:extLst>
      <p:ext uri="{BB962C8B-B14F-4D97-AF65-F5344CB8AC3E}">
        <p14:creationId xmlns:p14="http://schemas.microsoft.com/office/powerpoint/2010/main" val="1028267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91139" name="Rectangle 3"/>
          <p:cNvSpPr>
            <a:spLocks noGrp="1" noChangeArrowheads="1"/>
          </p:cNvSpPr>
          <p:nvPr>
            <p:ph type="body" idx="1"/>
          </p:nvPr>
        </p:nvSpPr>
        <p:spPr>
          <a:xfrm>
            <a:off x="48125" y="1052428"/>
            <a:ext cx="9060782" cy="4525963"/>
          </a:xfrm>
          <a:effectLst>
            <a:outerShdw blurRad="63500" dist="38099" dir="2700000" algn="ctr" rotWithShape="0">
              <a:schemeClr val="tx1">
                <a:alpha val="74998"/>
              </a:schemeClr>
            </a:outerShdw>
          </a:effectLst>
        </p:spPr>
        <p:txBody>
          <a:bodyPr/>
          <a:lstStyle/>
          <a:p>
            <a:pPr algn="ctr" eaLnBrk="1" hangingPunct="1">
              <a:buFontTx/>
              <a:buNone/>
              <a:defRPr/>
            </a:pPr>
            <a:r>
              <a:rPr lang="en-US" altLang="en-US" sz="5400" b="1" i="1" dirty="0" smtClean="0">
                <a:latin typeface="Gill Sans MT" charset="0"/>
                <a:ea typeface="Gill Sans MT" charset="0"/>
                <a:cs typeface="Gill Sans MT" charset="0"/>
              </a:rPr>
              <a:t>How to Hear God's Voice </a:t>
            </a:r>
          </a:p>
          <a:p>
            <a:pPr algn="ctr" eaLnBrk="1" hangingPunct="1">
              <a:buFontTx/>
              <a:buNone/>
              <a:defRPr/>
            </a:pPr>
            <a:r>
              <a:rPr lang="en-US" altLang="en-US" sz="5400" b="1" i="1" dirty="0" smtClean="0">
                <a:solidFill>
                  <a:srgbClr val="002060"/>
                </a:solidFill>
                <a:latin typeface="Palatino Linotype" charset="0"/>
                <a:ea typeface="Palatino Linotype" charset="0"/>
                <a:cs typeface="Palatino Linotype" charset="0"/>
              </a:rPr>
              <a:t>in Scripture</a:t>
            </a:r>
          </a:p>
          <a:p>
            <a:pPr algn="ctr" eaLnBrk="1" hangingPunct="1">
              <a:buFontTx/>
              <a:buNone/>
              <a:defRPr/>
            </a:pPr>
            <a:endParaRPr lang="en-US" altLang="en-US" b="1" i="1" dirty="0" smtClean="0">
              <a:latin typeface="Gill Sans MT" charset="0"/>
              <a:ea typeface="Gill Sans MT" charset="0"/>
              <a:cs typeface="Gill Sans MT" charset="0"/>
            </a:endParaRPr>
          </a:p>
          <a:p>
            <a:pPr marL="0" indent="0" algn="ctr" eaLnBrk="1" hangingPunct="1">
              <a:buNone/>
              <a:defRPr/>
            </a:pPr>
            <a:endParaRPr lang="en-US" altLang="en-US" sz="5400" dirty="0" smtClean="0">
              <a:latin typeface="Gill Sans MT" charset="0"/>
              <a:ea typeface="Gill Sans MT" charset="0"/>
              <a:cs typeface="Gill Sans MT" charset="0"/>
            </a:endParaRPr>
          </a:p>
        </p:txBody>
      </p:sp>
    </p:spTree>
    <p:extLst>
      <p:ext uri="{BB962C8B-B14F-4D97-AF65-F5344CB8AC3E}">
        <p14:creationId xmlns:p14="http://schemas.microsoft.com/office/powerpoint/2010/main" val="1308390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TotalTime>
  <Words>1229</Words>
  <Application>Microsoft Macintosh PowerPoint</Application>
  <PresentationFormat>On-screen Show (4:3)</PresentationFormat>
  <Paragraphs>271</Paragraphs>
  <Slides>21</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Calibri</vt:lpstr>
      <vt:lpstr>Calibri Light</vt:lpstr>
      <vt:lpstr>Gill Sans MT</vt:lpstr>
      <vt:lpstr>Gill Sans MT Condensed</vt:lpstr>
      <vt:lpstr>Myriad Pro</vt:lpstr>
      <vt:lpstr>Palatino Linotype</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Finding Personal Message in Scripture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Arrais, Raquel</dc:creator>
  <cp:lastModifiedBy>Arrais, Raquel</cp:lastModifiedBy>
  <cp:revision>18</cp:revision>
  <dcterms:created xsi:type="dcterms:W3CDTF">2016-02-18T19:49:35Z</dcterms:created>
  <dcterms:modified xsi:type="dcterms:W3CDTF">2016-02-21T15:33:08Z</dcterms:modified>
</cp:coreProperties>
</file>